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handoutMasterIdLst>
    <p:handoutMasterId r:id="rId15"/>
  </p:handoutMasterIdLst>
  <p:sldIdLst>
    <p:sldId id="270" r:id="rId2"/>
    <p:sldId id="261" r:id="rId3"/>
    <p:sldId id="256" r:id="rId4"/>
    <p:sldId id="257" r:id="rId5"/>
    <p:sldId id="259" r:id="rId6"/>
    <p:sldId id="260" r:id="rId7"/>
    <p:sldId id="258" r:id="rId8"/>
    <p:sldId id="262" r:id="rId9"/>
    <p:sldId id="264" r:id="rId10"/>
    <p:sldId id="268" r:id="rId11"/>
    <p:sldId id="269" r:id="rId12"/>
    <p:sldId id="263"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FF0000"/>
    <a:srgbClr val="990099"/>
    <a:srgbClr val="F5A9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56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a:defRPr sz="1200">
                <a:latin typeface="Arial" charset="0"/>
                <a:ea typeface="ＭＳ Ｐゴシック" charset="0"/>
                <a:cs typeface="Arial" charset="0"/>
              </a:defRPr>
            </a:lvl1pPr>
          </a:lstStyle>
          <a:p>
            <a:pPr>
              <a:defRPr/>
            </a:pPr>
            <a:endParaRPr lang="en-US"/>
          </a:p>
        </p:txBody>
      </p:sp>
      <p:sp>
        <p:nvSpPr>
          <p:cNvPr id="20483"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charset="0"/>
                <a:cs typeface="Arial" charset="0"/>
              </a:defRPr>
            </a:lvl1pPr>
          </a:lstStyle>
          <a:p>
            <a:pPr>
              <a:defRPr/>
            </a:pPr>
            <a:endParaRPr lang="en-US"/>
          </a:p>
        </p:txBody>
      </p:sp>
      <p:sp>
        <p:nvSpPr>
          <p:cNvPr id="20484"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b" anchorCtr="0" compatLnSpc="1">
            <a:prstTxWarp prst="textNoShape">
              <a:avLst/>
            </a:prstTxWarp>
          </a:bodyPr>
          <a:lstStyle>
            <a:lvl1pPr>
              <a:defRPr sz="1200">
                <a:latin typeface="Arial" charset="0"/>
                <a:ea typeface="ＭＳ Ｐゴシック" charset="0"/>
                <a:cs typeface="Arial" charset="0"/>
              </a:defRPr>
            </a:lvl1pPr>
          </a:lstStyle>
          <a:p>
            <a:pPr>
              <a:defRPr/>
            </a:pPr>
            <a:endParaRPr lang="en-US"/>
          </a:p>
        </p:txBody>
      </p:sp>
      <p:sp>
        <p:nvSpPr>
          <p:cNvPr id="20485"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b" anchorCtr="0" compatLnSpc="1">
            <a:prstTxWarp prst="textNoShape">
              <a:avLst/>
            </a:prstTxWarp>
          </a:bodyPr>
          <a:lstStyle>
            <a:lvl1pPr algn="r">
              <a:defRPr sz="1200" smtClean="0">
                <a:ea typeface="ＭＳ Ｐゴシック" charset="-128"/>
                <a:cs typeface="Arial" pitchFamily="34" charset="0"/>
              </a:defRPr>
            </a:lvl1pPr>
          </a:lstStyle>
          <a:p>
            <a:pPr>
              <a:defRPr/>
            </a:pPr>
            <a:fld id="{1C931DA6-4826-4F04-84A0-573F1CA019F0}" type="slidenum">
              <a:rPr lang="en-US"/>
              <a:pPr>
                <a:defRPr/>
              </a:pPr>
              <a:t>‹#›</a:t>
            </a:fld>
            <a:endParaRPr lang="en-US"/>
          </a:p>
        </p:txBody>
      </p:sp>
    </p:spTree>
    <p:extLst>
      <p:ext uri="{BB962C8B-B14F-4D97-AF65-F5344CB8AC3E}">
        <p14:creationId xmlns:p14="http://schemas.microsoft.com/office/powerpoint/2010/main" val="11327003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a:defRPr sz="1200">
                <a:latin typeface="Arial" charset="0"/>
                <a:ea typeface="ＭＳ Ｐゴシック" charset="0"/>
                <a:cs typeface="Arial" charset="0"/>
              </a:defRPr>
            </a:lvl1pPr>
          </a:lstStyle>
          <a:p>
            <a:pPr>
              <a:defRPr/>
            </a:pPr>
            <a:endParaRPr lang="en-US"/>
          </a:p>
        </p:txBody>
      </p:sp>
      <p:sp>
        <p:nvSpPr>
          <p:cNvPr id="1843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charset="0"/>
                <a:cs typeface="Arial" charset="0"/>
              </a:defRPr>
            </a:lvl1pPr>
          </a:lstStyle>
          <a:p>
            <a:pPr>
              <a:defRPr/>
            </a:pPr>
            <a:endParaRPr lang="en-US"/>
          </a:p>
        </p:txBody>
      </p:sp>
      <p:sp>
        <p:nvSpPr>
          <p:cNvPr id="163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843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843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b" anchorCtr="0" compatLnSpc="1">
            <a:prstTxWarp prst="textNoShape">
              <a:avLst/>
            </a:prstTxWarp>
          </a:bodyPr>
          <a:lstStyle>
            <a:lvl1pPr>
              <a:defRPr sz="1200">
                <a:latin typeface="Arial" charset="0"/>
                <a:ea typeface="ＭＳ Ｐゴシック" charset="0"/>
                <a:cs typeface="Arial" charset="0"/>
              </a:defRPr>
            </a:lvl1pPr>
          </a:lstStyle>
          <a:p>
            <a:pPr>
              <a:defRPr/>
            </a:pPr>
            <a:endParaRPr lang="en-US"/>
          </a:p>
        </p:txBody>
      </p:sp>
      <p:sp>
        <p:nvSpPr>
          <p:cNvPr id="1843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b" anchorCtr="0" compatLnSpc="1">
            <a:prstTxWarp prst="textNoShape">
              <a:avLst/>
            </a:prstTxWarp>
          </a:bodyPr>
          <a:lstStyle>
            <a:lvl1pPr algn="r">
              <a:defRPr sz="1200" smtClean="0">
                <a:ea typeface="ＭＳ Ｐゴシック" charset="-128"/>
                <a:cs typeface="Arial" pitchFamily="34" charset="0"/>
              </a:defRPr>
            </a:lvl1pPr>
          </a:lstStyle>
          <a:p>
            <a:pPr>
              <a:defRPr/>
            </a:pPr>
            <a:fld id="{1D381CF3-1793-47E8-83A8-3AF1F1EFAB29}" type="slidenum">
              <a:rPr lang="en-US"/>
              <a:pPr>
                <a:defRPr/>
              </a:pPr>
              <a:t>‹#›</a:t>
            </a:fld>
            <a:endParaRPr lang="en-US"/>
          </a:p>
        </p:txBody>
      </p:sp>
    </p:spTree>
    <p:extLst>
      <p:ext uri="{BB962C8B-B14F-4D97-AF65-F5344CB8AC3E}">
        <p14:creationId xmlns:p14="http://schemas.microsoft.com/office/powerpoint/2010/main" val="328085391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charset="0"/>
        <a:cs typeface="Arial"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miter lim="800000"/>
            <a:headEnd/>
            <a:tailEnd/>
          </a:ln>
        </p:spPr>
        <p:txBody>
          <a:bodyPr/>
          <a:lstStyle/>
          <a:p>
            <a:fld id="{35962EE7-26EB-48B9-BD8F-117A4F63B16D}" type="slidenum">
              <a:rPr lang="en-US">
                <a:ea typeface="ＭＳ Ｐゴシック" pitchFamily="34" charset="-128"/>
              </a:rPr>
              <a:pPr/>
              <a:t>2</a:t>
            </a:fld>
            <a:endParaRPr lang="en-US">
              <a:ea typeface="ＭＳ Ｐゴシック" pitchFamily="34" charset="-128"/>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endParaRPr lang="en-US">
              <a:latin typeface="Arial" pitchFamily="34" charset="0"/>
              <a:ea typeface="ＭＳ Ｐゴシック" pitchFamily="34" charset="-128"/>
              <a:cs typeface="Arial" pitchFamily="34" charset="0"/>
            </a:endParaRPr>
          </a:p>
        </p:txBody>
      </p:sp>
    </p:spTree>
    <p:extLst>
      <p:ext uri="{BB962C8B-B14F-4D97-AF65-F5344CB8AC3E}">
        <p14:creationId xmlns:p14="http://schemas.microsoft.com/office/powerpoint/2010/main" val="29146969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6AFCFBE-2638-4958-9FEE-BC08750B9FD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1DD553E-2ECE-466F-BACB-4A345C74DD0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E2B09C7-06CB-4CEF-AAAF-81A7B1379D8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B6427C1-BA76-4008-8957-3963CCCB825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5C8C4FD-DC6A-4496-9034-A420F8F6B3E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015220B-CD56-4D49-809F-82B1092D59D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E52AD9A-7414-4B80-A482-971EC207E45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BD20250-2312-4C76-87E5-80C405F6E0E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C15D293-5515-464E-A235-730483CF828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672ECF8-B727-4FF2-88B1-D0542FA282D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ED4C49D-898A-4250-91F5-3A92328A787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a:defRPr sz="1400">
                <a:latin typeface="Arial" charset="0"/>
                <a:ea typeface="ＭＳ Ｐゴシック" charset="0"/>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charset="0"/>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algn="r">
              <a:defRPr sz="1400" smtClean="0">
                <a:ea typeface="ＭＳ Ｐゴシック" charset="-128"/>
              </a:defRPr>
            </a:lvl1pPr>
          </a:lstStyle>
          <a:p>
            <a:pPr>
              <a:defRPr/>
            </a:pPr>
            <a:fld id="{6C56C74C-E854-4EE0-9E7E-603DBA164F2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charset="0"/>
          <a:cs typeface="Arial" charset="0"/>
        </a:defRPr>
      </a:lvl2pPr>
      <a:lvl3pPr algn="ctr" rtl="0" eaLnBrk="0" fontAlgn="base" hangingPunct="0">
        <a:spcBef>
          <a:spcPct val="0"/>
        </a:spcBef>
        <a:spcAft>
          <a:spcPct val="0"/>
        </a:spcAft>
        <a:defRPr sz="4400">
          <a:solidFill>
            <a:schemeClr val="tx2"/>
          </a:solidFill>
          <a:latin typeface="Arial" charset="0"/>
          <a:ea typeface="ＭＳ Ｐゴシック" charset="0"/>
          <a:cs typeface="Arial" charset="0"/>
        </a:defRPr>
      </a:lvl3pPr>
      <a:lvl4pPr algn="ctr" rtl="0" eaLnBrk="0" fontAlgn="base" hangingPunct="0">
        <a:spcBef>
          <a:spcPct val="0"/>
        </a:spcBef>
        <a:spcAft>
          <a:spcPct val="0"/>
        </a:spcAft>
        <a:defRPr sz="4400">
          <a:solidFill>
            <a:schemeClr val="tx2"/>
          </a:solidFill>
          <a:latin typeface="Arial" charset="0"/>
          <a:ea typeface="ＭＳ Ｐゴシック" charset="0"/>
          <a:cs typeface="Arial" charset="0"/>
        </a:defRPr>
      </a:lvl4pPr>
      <a:lvl5pPr algn="ctr" rtl="0" eaLnBrk="0" fontAlgn="base" hangingPunct="0">
        <a:spcBef>
          <a:spcPct val="0"/>
        </a:spcBef>
        <a:spcAft>
          <a:spcPct val="0"/>
        </a:spcAft>
        <a:defRPr sz="4400">
          <a:solidFill>
            <a:schemeClr val="tx2"/>
          </a:solidFill>
          <a:latin typeface="Arial" charset="0"/>
          <a:ea typeface="ＭＳ Ｐゴシック" charset="0"/>
          <a:cs typeface="Arial" charset="0"/>
        </a:defRPr>
      </a:lvl5pPr>
      <a:lvl6pPr marL="457200" algn="ctr" rtl="0" fontAlgn="base">
        <a:spcBef>
          <a:spcPct val="0"/>
        </a:spcBef>
        <a:spcAft>
          <a:spcPct val="0"/>
        </a:spcAft>
        <a:defRPr sz="4400">
          <a:solidFill>
            <a:schemeClr val="tx2"/>
          </a:solidFill>
          <a:latin typeface="Arial" charset="0"/>
          <a:ea typeface="ＭＳ Ｐゴシック" charset="0"/>
          <a:cs typeface="Arial" charset="0"/>
        </a:defRPr>
      </a:lvl6pPr>
      <a:lvl7pPr marL="914400" algn="ctr" rtl="0" fontAlgn="base">
        <a:spcBef>
          <a:spcPct val="0"/>
        </a:spcBef>
        <a:spcAft>
          <a:spcPct val="0"/>
        </a:spcAft>
        <a:defRPr sz="4400">
          <a:solidFill>
            <a:schemeClr val="tx2"/>
          </a:solidFill>
          <a:latin typeface="Arial" charset="0"/>
          <a:ea typeface="ＭＳ Ｐゴシック" charset="0"/>
          <a:cs typeface="Arial" charset="0"/>
        </a:defRPr>
      </a:lvl7pPr>
      <a:lvl8pPr marL="1371600" algn="ctr" rtl="0" fontAlgn="base">
        <a:spcBef>
          <a:spcPct val="0"/>
        </a:spcBef>
        <a:spcAft>
          <a:spcPct val="0"/>
        </a:spcAft>
        <a:defRPr sz="4400">
          <a:solidFill>
            <a:schemeClr val="tx2"/>
          </a:solidFill>
          <a:latin typeface="Arial" charset="0"/>
          <a:ea typeface="ＭＳ Ｐゴシック" charset="0"/>
          <a:cs typeface="Arial" charset="0"/>
        </a:defRPr>
      </a:lvl8pPr>
      <a:lvl9pPr marL="1828800" algn="ctr" rtl="0" fontAlgn="base">
        <a:spcBef>
          <a:spcPct val="0"/>
        </a:spcBef>
        <a:spcAft>
          <a:spcPct val="0"/>
        </a:spcAft>
        <a:defRPr sz="4400">
          <a:solidFill>
            <a:schemeClr val="tx2"/>
          </a:solidFill>
          <a:latin typeface="Arial" charset="0"/>
          <a:ea typeface="ＭＳ Ｐゴシック"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ea typeface="Arial" charset="0"/>
          <a:cs typeface="+mn-cs"/>
        </a:defRPr>
      </a:lvl6pPr>
      <a:lvl7pPr marL="2971800" indent="-228600" algn="l" rtl="0" fontAlgn="base">
        <a:spcBef>
          <a:spcPct val="20000"/>
        </a:spcBef>
        <a:spcAft>
          <a:spcPct val="0"/>
        </a:spcAft>
        <a:buChar char="»"/>
        <a:defRPr sz="2000">
          <a:solidFill>
            <a:schemeClr val="tx1"/>
          </a:solidFill>
          <a:latin typeface="+mn-lt"/>
          <a:ea typeface="Arial" charset="0"/>
          <a:cs typeface="+mn-cs"/>
        </a:defRPr>
      </a:lvl7pPr>
      <a:lvl8pPr marL="3429000" indent="-228600" algn="l" rtl="0" fontAlgn="base">
        <a:spcBef>
          <a:spcPct val="20000"/>
        </a:spcBef>
        <a:spcAft>
          <a:spcPct val="0"/>
        </a:spcAft>
        <a:buChar char="»"/>
        <a:defRPr sz="2000">
          <a:solidFill>
            <a:schemeClr val="tx1"/>
          </a:solidFill>
          <a:latin typeface="+mn-lt"/>
          <a:ea typeface="Arial" charset="0"/>
          <a:cs typeface="+mn-cs"/>
        </a:defRPr>
      </a:lvl8pPr>
      <a:lvl9pPr marL="3886200" indent="-228600" algn="l" rtl="0" fontAlgn="base">
        <a:spcBef>
          <a:spcPct val="20000"/>
        </a:spcBef>
        <a:spcAft>
          <a:spcPct val="0"/>
        </a:spcAft>
        <a:buChar char="»"/>
        <a:defRPr sz="2000">
          <a:solidFill>
            <a:schemeClr val="tx1"/>
          </a:solidFill>
          <a:latin typeface="+mn-lt"/>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p:txBody>
          <a:bodyPr/>
          <a:lstStyle/>
          <a:p>
            <a:pPr eaLnBrk="1" hangingPunct="1"/>
            <a:r>
              <a:rPr lang="en-US"/>
              <a:t>HUMAN BODY SYSTEMS!</a:t>
            </a:r>
          </a:p>
        </p:txBody>
      </p:sp>
      <p:sp>
        <p:nvSpPr>
          <p:cNvPr id="2051" name="Content Placeholder 2"/>
          <p:cNvSpPr>
            <a:spLocks noGrp="1"/>
          </p:cNvSpPr>
          <p:nvPr>
            <p:ph idx="1"/>
          </p:nvPr>
        </p:nvSpPr>
        <p:spPr>
          <a:xfrm>
            <a:off x="0" y="1447800"/>
            <a:ext cx="9144000" cy="5257800"/>
          </a:xfrm>
        </p:spPr>
        <p:txBody>
          <a:bodyPr/>
          <a:lstStyle/>
          <a:p>
            <a:pPr eaLnBrk="1" hangingPunct="1"/>
            <a:r>
              <a:rPr lang="en-US"/>
              <a:t>Remember CTOS…</a:t>
            </a:r>
          </a:p>
          <a:p>
            <a:pPr eaLnBrk="1" hangingPunct="1"/>
            <a:r>
              <a:rPr lang="en-US"/>
              <a:t>Cells: the smallest basic unit of life</a:t>
            </a:r>
          </a:p>
          <a:p>
            <a:pPr eaLnBrk="1" hangingPunct="1"/>
            <a:r>
              <a:rPr lang="en-US"/>
              <a:t>Tissues: a group of similar cells working together to perform a specific function</a:t>
            </a:r>
          </a:p>
          <a:p>
            <a:pPr eaLnBrk="1" hangingPunct="1"/>
            <a:r>
              <a:rPr lang="en-US"/>
              <a:t>Organs: a group of different tissues working together to perform a specific function</a:t>
            </a:r>
          </a:p>
          <a:p>
            <a:pPr eaLnBrk="1" hangingPunct="1"/>
            <a:r>
              <a:rPr lang="en-US"/>
              <a:t>Systems: a group of organs working together to maintain homeostasis within the body</a:t>
            </a:r>
          </a:p>
          <a:p>
            <a:pPr eaLnBrk="1" hangingPunct="1"/>
            <a:r>
              <a:rPr lang="en-US"/>
              <a:t>Homeostasis: a state of balance within the body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ChangeArrowheads="1"/>
          </p:cNvSpPr>
          <p:nvPr/>
        </p:nvSpPr>
        <p:spPr bwMode="auto">
          <a:xfrm>
            <a:off x="0" y="152400"/>
            <a:ext cx="4324350" cy="3113088"/>
          </a:xfrm>
          <a:prstGeom prst="rect">
            <a:avLst/>
          </a:prstGeom>
          <a:noFill/>
          <a:ln w="9525">
            <a:noFill/>
            <a:miter lim="800000"/>
            <a:headEnd/>
            <a:tailEnd/>
          </a:ln>
        </p:spPr>
        <p:txBody>
          <a:bodyPr anchor="ctr">
            <a:spAutoFit/>
          </a:bodyPr>
          <a:lstStyle/>
          <a:p>
            <a:r>
              <a:rPr lang="en-US" b="1"/>
              <a:t>Glide Joint </a:t>
            </a:r>
            <a:br>
              <a:rPr lang="en-US"/>
            </a:br>
            <a:br>
              <a:rPr lang="en-US"/>
            </a:br>
            <a:r>
              <a:rPr lang="en-US"/>
              <a:t>The bones in the wrists and ankles slide against each other in a gliding motion. Try out this joint by holding either right above your wrist or ankle and moving it to the right and left, and up and down. The gliding joint gives your wrists and ankles lots of freedom so you can really move around</a:t>
            </a:r>
            <a:br>
              <a:rPr lang="en-US"/>
            </a:br>
            <a:endParaRPr lang="en-US"/>
          </a:p>
        </p:txBody>
      </p:sp>
      <p:pic>
        <p:nvPicPr>
          <p:cNvPr id="11267" name="Picture 5" descr="bookglide"/>
          <p:cNvPicPr>
            <a:picLocks noChangeAspect="1" noChangeArrowheads="1"/>
          </p:cNvPicPr>
          <p:nvPr/>
        </p:nvPicPr>
        <p:blipFill>
          <a:blip r:embed="rId2"/>
          <a:srcRect/>
          <a:stretch>
            <a:fillRect/>
          </a:stretch>
        </p:blipFill>
        <p:spPr bwMode="auto">
          <a:xfrm>
            <a:off x="4572000" y="304800"/>
            <a:ext cx="4267200" cy="2814638"/>
          </a:xfrm>
          <a:prstGeom prst="rect">
            <a:avLst/>
          </a:prstGeom>
          <a:noFill/>
          <a:ln w="9525">
            <a:noFill/>
            <a:miter lim="800000"/>
            <a:headEnd/>
            <a:tailEnd/>
          </a:ln>
        </p:spPr>
      </p:pic>
      <p:sp>
        <p:nvSpPr>
          <p:cNvPr id="16390" name="Rectangle 6"/>
          <p:cNvSpPr>
            <a:spLocks noChangeArrowheads="1"/>
          </p:cNvSpPr>
          <p:nvPr/>
        </p:nvSpPr>
        <p:spPr bwMode="auto">
          <a:xfrm>
            <a:off x="0" y="3230563"/>
            <a:ext cx="4572000" cy="3387725"/>
          </a:xfrm>
          <a:prstGeom prst="rect">
            <a:avLst/>
          </a:prstGeom>
          <a:noFill/>
          <a:ln w="9525">
            <a:noFill/>
            <a:miter lim="800000"/>
            <a:headEnd/>
            <a:tailEnd/>
          </a:ln>
        </p:spPr>
        <p:txBody>
          <a:bodyPr anchor="ctr">
            <a:spAutoFit/>
          </a:bodyPr>
          <a:lstStyle/>
          <a:p>
            <a:r>
              <a:rPr lang="en-US" b="1"/>
              <a:t>Pivot Joint </a:t>
            </a:r>
            <a:br>
              <a:rPr lang="en-US"/>
            </a:br>
            <a:br>
              <a:rPr lang="en-US"/>
            </a:br>
            <a:r>
              <a:rPr lang="en-US"/>
              <a:t>The first two vertebrae in your neck and the joint beneath your elbow move in a semicircle motion by twisting against each other. Try this first by holding your forearm and shoulder stationery, and notice that the bottom part of your arm can move in a semi circle back and forth. You can do the same thing with your vertebrae by holding the lower part of your neck, and rotating you head. </a:t>
            </a:r>
          </a:p>
        </p:txBody>
      </p:sp>
      <p:pic>
        <p:nvPicPr>
          <p:cNvPr id="16391" name="Picture 7" descr="bookpivot"/>
          <p:cNvPicPr>
            <a:picLocks noChangeAspect="1" noChangeArrowheads="1"/>
          </p:cNvPicPr>
          <p:nvPr/>
        </p:nvPicPr>
        <p:blipFill>
          <a:blip r:embed="rId3"/>
          <a:srcRect/>
          <a:stretch>
            <a:fillRect/>
          </a:stretch>
        </p:blipFill>
        <p:spPr bwMode="auto">
          <a:xfrm>
            <a:off x="4572000" y="3733800"/>
            <a:ext cx="4267200" cy="27781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6390">
                                            <p:txEl>
                                              <p:pRg st="0" end="0"/>
                                            </p:txEl>
                                          </p:spTgt>
                                        </p:tgtEl>
                                        <p:attrNameLst>
                                          <p:attrName>style.visibility</p:attrName>
                                        </p:attrNameLst>
                                      </p:cBhvr>
                                      <p:to>
                                        <p:strVal val="visible"/>
                                      </p:to>
                                    </p:set>
                                    <p:anim calcmode="lin" valueType="num">
                                      <p:cBhvr additive="base">
                                        <p:cTn id="7" dur="500" fill="hold"/>
                                        <p:tgtEl>
                                          <p:spTgt spid="1639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39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6391"/>
                                        </p:tgtEl>
                                        <p:attrNameLst>
                                          <p:attrName>style.visibility</p:attrName>
                                        </p:attrNameLst>
                                      </p:cBhvr>
                                      <p:to>
                                        <p:strVal val="visible"/>
                                      </p:to>
                                    </p:set>
                                    <p:anim calcmode="lin" valueType="num">
                                      <p:cBhvr additive="base">
                                        <p:cTn id="13" dur="500" fill="hold"/>
                                        <p:tgtEl>
                                          <p:spTgt spid="16391"/>
                                        </p:tgtEl>
                                        <p:attrNameLst>
                                          <p:attrName>ppt_x</p:attrName>
                                        </p:attrNameLst>
                                      </p:cBhvr>
                                      <p:tavLst>
                                        <p:tav tm="0">
                                          <p:val>
                                            <p:strVal val="#ppt_x"/>
                                          </p:val>
                                        </p:tav>
                                        <p:tav tm="100000">
                                          <p:val>
                                            <p:strVal val="#ppt_x"/>
                                          </p:val>
                                        </p:tav>
                                      </p:tavLst>
                                    </p:anim>
                                    <p:anim calcmode="lin" valueType="num">
                                      <p:cBhvr additive="base">
                                        <p:cTn id="14" dur="500" fill="hold"/>
                                        <p:tgtEl>
                                          <p:spTgt spid="1639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ChangeArrowheads="1"/>
          </p:cNvSpPr>
          <p:nvPr/>
        </p:nvSpPr>
        <p:spPr bwMode="auto">
          <a:xfrm>
            <a:off x="0" y="92075"/>
            <a:ext cx="4572000" cy="2838450"/>
          </a:xfrm>
          <a:prstGeom prst="rect">
            <a:avLst/>
          </a:prstGeom>
          <a:noFill/>
          <a:ln w="9525">
            <a:noFill/>
            <a:miter lim="800000"/>
            <a:headEnd/>
            <a:tailEnd/>
          </a:ln>
        </p:spPr>
        <p:txBody>
          <a:bodyPr anchor="ctr">
            <a:spAutoFit/>
          </a:bodyPr>
          <a:lstStyle/>
          <a:p>
            <a:r>
              <a:rPr lang="en-US" b="1"/>
              <a:t>Hinge Joint </a:t>
            </a:r>
            <a:br>
              <a:rPr lang="en-US"/>
            </a:br>
            <a:br>
              <a:rPr lang="en-US"/>
            </a:br>
            <a:r>
              <a:rPr lang="en-US"/>
              <a:t>The bones in the knees, elbows, fingers, and toes move just like the hinges on a door. If you're not quite clear on how they work, find the closest door and swing it back and forth. Notice that movement is somewhat limited, and it can only swing back and forth. Now try the same thing on your knees, elbows, fingers, and toes. </a:t>
            </a:r>
          </a:p>
        </p:txBody>
      </p:sp>
      <p:sp>
        <p:nvSpPr>
          <p:cNvPr id="17413" name="Rectangle 5"/>
          <p:cNvSpPr>
            <a:spLocks noChangeArrowheads="1"/>
          </p:cNvSpPr>
          <p:nvPr/>
        </p:nvSpPr>
        <p:spPr bwMode="auto">
          <a:xfrm>
            <a:off x="0" y="3810000"/>
            <a:ext cx="4225925" cy="2563813"/>
          </a:xfrm>
          <a:prstGeom prst="rect">
            <a:avLst/>
          </a:prstGeom>
          <a:noFill/>
          <a:ln w="9525">
            <a:noFill/>
            <a:miter lim="800000"/>
            <a:headEnd/>
            <a:tailEnd/>
          </a:ln>
        </p:spPr>
        <p:txBody>
          <a:bodyPr anchor="ctr">
            <a:spAutoFit/>
          </a:bodyPr>
          <a:lstStyle/>
          <a:p>
            <a:r>
              <a:rPr lang="en-US" b="1"/>
              <a:t>Ball and Socket</a:t>
            </a:r>
            <a:br>
              <a:rPr lang="en-US"/>
            </a:br>
            <a:br>
              <a:rPr lang="en-US"/>
            </a:br>
            <a:r>
              <a:rPr lang="en-US"/>
              <a:t>The ball and socket joint allows your arms and hips to move in many directions. Try it! Up Down, right left, and a full 360° rotation give you a lot of freedom to get you where you want to go! Examples include the shoulder and hip. </a:t>
            </a:r>
          </a:p>
        </p:txBody>
      </p:sp>
      <p:pic>
        <p:nvPicPr>
          <p:cNvPr id="17414" name="Picture 6" descr="bookballandsocket"/>
          <p:cNvPicPr>
            <a:picLocks noChangeAspect="1" noChangeArrowheads="1"/>
          </p:cNvPicPr>
          <p:nvPr/>
        </p:nvPicPr>
        <p:blipFill>
          <a:blip r:embed="rId2"/>
          <a:srcRect/>
          <a:stretch>
            <a:fillRect/>
          </a:stretch>
        </p:blipFill>
        <p:spPr bwMode="auto">
          <a:xfrm>
            <a:off x="4267200" y="3689350"/>
            <a:ext cx="4419600" cy="2636838"/>
          </a:xfrm>
          <a:prstGeom prst="rect">
            <a:avLst/>
          </a:prstGeom>
          <a:noFill/>
          <a:ln w="9525">
            <a:noFill/>
            <a:miter lim="800000"/>
            <a:headEnd/>
            <a:tailEnd/>
          </a:ln>
        </p:spPr>
      </p:pic>
      <p:pic>
        <p:nvPicPr>
          <p:cNvPr id="12293" name="Picture 7" descr="bookhinge"/>
          <p:cNvPicPr>
            <a:picLocks noChangeAspect="1" noChangeArrowheads="1"/>
          </p:cNvPicPr>
          <p:nvPr/>
        </p:nvPicPr>
        <p:blipFill>
          <a:blip r:embed="rId3"/>
          <a:srcRect/>
          <a:stretch>
            <a:fillRect/>
          </a:stretch>
        </p:blipFill>
        <p:spPr bwMode="auto">
          <a:xfrm>
            <a:off x="4572000" y="152400"/>
            <a:ext cx="4191000" cy="28702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17413">
                                            <p:txEl>
                                              <p:pRg st="0" end="0"/>
                                            </p:txEl>
                                          </p:spTgt>
                                        </p:tgtEl>
                                        <p:attrNameLst>
                                          <p:attrName>style.visibility</p:attrName>
                                        </p:attrNameLst>
                                      </p:cBhvr>
                                      <p:to>
                                        <p:strVal val="visible"/>
                                      </p:to>
                                    </p:set>
                                    <p:animEffect transition="in" filter="box(in)">
                                      <p:cBhvr>
                                        <p:cTn id="7" dur="500"/>
                                        <p:tgtEl>
                                          <p:spTgt spid="1741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17414"/>
                                        </p:tgtEl>
                                        <p:attrNameLst>
                                          <p:attrName>style.visibility</p:attrName>
                                        </p:attrNameLst>
                                      </p:cBhvr>
                                      <p:to>
                                        <p:strVal val="visible"/>
                                      </p:to>
                                    </p:set>
                                    <p:animEffect transition="in" filter="diamond(in)">
                                      <p:cBhvr>
                                        <p:cTn id="12" dur="2000"/>
                                        <p:tgtEl>
                                          <p:spTgt spid="174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z="4000">
                <a:solidFill>
                  <a:srgbClr val="990099"/>
                </a:solidFill>
              </a:rPr>
              <a:t>Joints connect parts of the skeletal system</a:t>
            </a:r>
          </a:p>
        </p:txBody>
      </p:sp>
      <p:sp>
        <p:nvSpPr>
          <p:cNvPr id="13315" name="Rectangle 3"/>
          <p:cNvSpPr>
            <a:spLocks noGrp="1" noChangeArrowheads="1"/>
          </p:cNvSpPr>
          <p:nvPr>
            <p:ph type="body" idx="1"/>
          </p:nvPr>
        </p:nvSpPr>
        <p:spPr>
          <a:xfrm>
            <a:off x="457200" y="1600200"/>
            <a:ext cx="8229600" cy="2819400"/>
          </a:xfrm>
        </p:spPr>
        <p:txBody>
          <a:bodyPr/>
          <a:lstStyle/>
          <a:p>
            <a:pPr algn="ctr" eaLnBrk="1" hangingPunct="1"/>
            <a:r>
              <a:rPr lang="en-US" sz="2800"/>
              <a:t>How many bones are in your hand?</a:t>
            </a:r>
          </a:p>
          <a:p>
            <a:pPr algn="ctr" eaLnBrk="1" hangingPunct="1">
              <a:buFontTx/>
              <a:buNone/>
            </a:pPr>
            <a:endParaRPr lang="en-US" sz="1800"/>
          </a:p>
          <a:p>
            <a:pPr algn="ctr" eaLnBrk="1" hangingPunct="1">
              <a:buFontTx/>
              <a:buNone/>
            </a:pPr>
            <a:r>
              <a:rPr lang="en-US" sz="1800"/>
              <a:t>Use a pencil to trace an outline of your hand on a piece of paper.  Feel the bones in your fingers and the palm of your hand.  At points where you can bend your fingers and hand, draw a circle.  Each circle represents a joints where two bones meet.  Draw lines to represent the bones in your hand.  </a:t>
            </a:r>
          </a:p>
          <a:p>
            <a:pPr eaLnBrk="1" hangingPunct="1">
              <a:buFontTx/>
              <a:buNone/>
            </a:pPr>
            <a:endParaRPr lang="en-US" sz="1800"/>
          </a:p>
          <a:p>
            <a:pPr eaLnBrk="1" hangingPunct="1">
              <a:buFontTx/>
              <a:buNone/>
            </a:pPr>
            <a:r>
              <a:rPr lang="en-US" sz="1800"/>
              <a:t>How many bones did you find?           How many joints did you find?</a:t>
            </a:r>
          </a:p>
          <a:p>
            <a:pPr algn="ctr" eaLnBrk="1" hangingPunct="1">
              <a:buFontTx/>
              <a:buNone/>
            </a:pPr>
            <a:endParaRPr lang="en-US" sz="1800"/>
          </a:p>
        </p:txBody>
      </p:sp>
      <p:sp>
        <p:nvSpPr>
          <p:cNvPr id="11268" name="Text Box 4"/>
          <p:cNvSpPr txBox="1">
            <a:spLocks noChangeArrowheads="1"/>
          </p:cNvSpPr>
          <p:nvPr/>
        </p:nvSpPr>
        <p:spPr bwMode="auto">
          <a:xfrm>
            <a:off x="381000" y="4267200"/>
            <a:ext cx="7315200" cy="579438"/>
          </a:xfrm>
          <a:prstGeom prst="rect">
            <a:avLst/>
          </a:prstGeom>
          <a:noFill/>
          <a:ln w="9525">
            <a:noFill/>
            <a:miter lim="800000"/>
            <a:headEnd/>
            <a:tailEnd/>
          </a:ln>
        </p:spPr>
        <p:txBody>
          <a:bodyPr>
            <a:spAutoFit/>
          </a:bodyPr>
          <a:lstStyle/>
          <a:p>
            <a:pPr>
              <a:spcBef>
                <a:spcPct val="50000"/>
              </a:spcBef>
            </a:pPr>
            <a:r>
              <a:rPr lang="en-US" sz="3200">
                <a:solidFill>
                  <a:srgbClr val="FF0000"/>
                </a:solidFill>
              </a:rPr>
              <a:t>           19              		   14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11268">
                                            <p:txEl>
                                              <p:pRg st="0" end="0"/>
                                            </p:txEl>
                                          </p:spTgt>
                                        </p:tgtEl>
                                        <p:attrNameLst>
                                          <p:attrName>style.visibility</p:attrName>
                                        </p:attrNameLst>
                                      </p:cBhvr>
                                      <p:to>
                                        <p:strVal val="visible"/>
                                      </p:to>
                                    </p:set>
                                    <p:animEffect transition="in" filter="diamond(in)">
                                      <p:cBhvr>
                                        <p:cTn id="7" dur="2000"/>
                                        <p:tgtEl>
                                          <p:spTgt spid="1126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7"/>
          <p:cNvSpPr>
            <a:spLocks noGrp="1" noChangeArrowheads="1"/>
          </p:cNvSpPr>
          <p:nvPr>
            <p:ph type="title"/>
          </p:nvPr>
        </p:nvSpPr>
        <p:spPr>
          <a:xfrm>
            <a:off x="304800" y="2819400"/>
            <a:ext cx="8229600" cy="1143000"/>
          </a:xfrm>
        </p:spPr>
        <p:txBody>
          <a:bodyPr/>
          <a:lstStyle/>
          <a:p>
            <a:pPr algn="l" eaLnBrk="1" hangingPunct="1"/>
            <a:r>
              <a:rPr lang="en-US" sz="3200" b="1" u="sng"/>
              <a:t>There are 4 Types of Tissue:</a:t>
            </a:r>
            <a:br>
              <a:rPr lang="en-US" sz="2400"/>
            </a:br>
            <a:br>
              <a:rPr lang="en-US" sz="2400"/>
            </a:br>
            <a:r>
              <a:rPr lang="en-US" sz="2800"/>
              <a:t>Epithelial--  functions as a boundary.  It covers </a:t>
            </a:r>
            <a:br>
              <a:rPr lang="en-US" sz="2800"/>
            </a:br>
            <a:r>
              <a:rPr lang="en-US" sz="2800"/>
              <a:t>                 each of your internal organs.</a:t>
            </a:r>
            <a:br>
              <a:rPr lang="en-US" sz="2800"/>
            </a:br>
            <a:br>
              <a:rPr lang="en-US" sz="2800"/>
            </a:br>
            <a:r>
              <a:rPr lang="en-US" sz="2800"/>
              <a:t>Nerve--  Messaging system;  Carries electrical</a:t>
            </a:r>
            <a:br>
              <a:rPr lang="en-US" sz="2800"/>
            </a:br>
            <a:r>
              <a:rPr lang="en-US" sz="2800"/>
              <a:t>              impulses from your brain to various parts </a:t>
            </a:r>
            <a:br>
              <a:rPr lang="en-US" sz="2800"/>
            </a:br>
            <a:r>
              <a:rPr lang="en-US" sz="2800"/>
              <a:t>             of your body</a:t>
            </a:r>
            <a:br>
              <a:rPr lang="en-US" sz="2800"/>
            </a:br>
            <a:br>
              <a:rPr lang="en-US" sz="2800"/>
            </a:br>
            <a:r>
              <a:rPr lang="en-US" sz="2800"/>
              <a:t>Muscle--  Movement; controlled and uncontrolled</a:t>
            </a:r>
            <a:br>
              <a:rPr lang="en-US" sz="2800"/>
            </a:br>
            <a:br>
              <a:rPr lang="en-US" sz="2800"/>
            </a:br>
            <a:r>
              <a:rPr lang="en-US" sz="2800"/>
              <a:t>Connective– Holds parts of the body together;  </a:t>
            </a:r>
            <a:br>
              <a:rPr lang="en-US" sz="2800"/>
            </a:br>
            <a:r>
              <a:rPr lang="en-US" sz="2800"/>
              <a:t>                     Provides support, protection, </a:t>
            </a:r>
            <a:br>
              <a:rPr lang="en-US" sz="2800"/>
            </a:br>
            <a:r>
              <a:rPr lang="en-US" sz="2800"/>
              <a:t>                     strength, padding and insulation</a:t>
            </a:r>
            <a:br>
              <a:rPr lang="en-US" sz="2800"/>
            </a:br>
            <a:endParaRPr lang="en-US" sz="2800"/>
          </a:p>
        </p:txBody>
      </p:sp>
    </p:spTree>
  </p:cSld>
  <p:clrMapOvr>
    <a:masterClrMapping/>
  </p:clrMapOvr>
  <p:transition>
    <p:checker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304800"/>
            <a:ext cx="7772400" cy="1470025"/>
          </a:xfrm>
        </p:spPr>
        <p:txBody>
          <a:bodyPr/>
          <a:lstStyle/>
          <a:p>
            <a:pPr eaLnBrk="1" hangingPunct="1"/>
            <a:r>
              <a:rPr lang="en-US" sz="6000">
                <a:solidFill>
                  <a:schemeClr val="tx1"/>
                </a:solidFill>
              </a:rPr>
              <a:t>Skeletal System</a:t>
            </a:r>
          </a:p>
        </p:txBody>
      </p:sp>
      <p:pic>
        <p:nvPicPr>
          <p:cNvPr id="4099" name="Picture 5" descr="skeleton_as"/>
          <p:cNvPicPr>
            <a:picLocks noChangeAspect="1" noChangeArrowheads="1"/>
          </p:cNvPicPr>
          <p:nvPr/>
        </p:nvPicPr>
        <p:blipFill>
          <a:blip r:embed="rId2"/>
          <a:srcRect/>
          <a:stretch>
            <a:fillRect/>
          </a:stretch>
        </p:blipFill>
        <p:spPr bwMode="auto">
          <a:xfrm>
            <a:off x="3886200" y="1600200"/>
            <a:ext cx="5257800" cy="5257800"/>
          </a:xfrm>
          <a:prstGeom prst="rect">
            <a:avLst/>
          </a:prstGeom>
          <a:noFill/>
          <a:ln w="9525">
            <a:noFill/>
            <a:miter lim="800000"/>
            <a:headEnd/>
            <a:tailEnd/>
          </a:ln>
        </p:spPr>
      </p:pic>
      <p:sp>
        <p:nvSpPr>
          <p:cNvPr id="4100" name="TextBox 1"/>
          <p:cNvSpPr txBox="1">
            <a:spLocks noChangeArrowheads="1"/>
          </p:cNvSpPr>
          <p:nvPr/>
        </p:nvSpPr>
        <p:spPr bwMode="auto">
          <a:xfrm>
            <a:off x="381000" y="2743200"/>
            <a:ext cx="3276600" cy="2308225"/>
          </a:xfrm>
          <a:prstGeom prst="rect">
            <a:avLst/>
          </a:prstGeom>
          <a:noFill/>
          <a:ln w="38100">
            <a:solidFill>
              <a:schemeClr val="tx1"/>
            </a:solidFill>
            <a:miter lim="800000"/>
            <a:headEnd/>
            <a:tailEnd/>
          </a:ln>
        </p:spPr>
        <p:txBody>
          <a:bodyPr>
            <a:spAutoFit/>
          </a:bodyPr>
          <a:lstStyle/>
          <a:p>
            <a:pPr algn="ctr"/>
            <a:r>
              <a:rPr lang="en-US" sz="2400"/>
              <a:t>We have 300 bones at birth but only have 206 bones as fully developed adults. Why do you think this may be??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t>Functions of the skeletal system</a:t>
            </a:r>
          </a:p>
        </p:txBody>
      </p:sp>
      <p:sp>
        <p:nvSpPr>
          <p:cNvPr id="3075" name="Rectangle 3"/>
          <p:cNvSpPr>
            <a:spLocks noGrp="1" noChangeArrowheads="1"/>
          </p:cNvSpPr>
          <p:nvPr>
            <p:ph type="body" idx="1"/>
          </p:nvPr>
        </p:nvSpPr>
        <p:spPr>
          <a:xfrm>
            <a:off x="457200" y="1600200"/>
            <a:ext cx="8229600" cy="2438400"/>
          </a:xfrm>
        </p:spPr>
        <p:txBody>
          <a:bodyPr/>
          <a:lstStyle/>
          <a:p>
            <a:pPr eaLnBrk="1" hangingPunct="1"/>
            <a:r>
              <a:rPr lang="en-US">
                <a:solidFill>
                  <a:schemeClr val="accent2"/>
                </a:solidFill>
              </a:rPr>
              <a:t>Serves as the anchor for all of the body</a:t>
            </a:r>
            <a:r>
              <a:rPr lang="ja-JP" altLang="en-US">
                <a:solidFill>
                  <a:schemeClr val="accent2"/>
                </a:solidFill>
              </a:rPr>
              <a:t>’</a:t>
            </a:r>
            <a:r>
              <a:rPr lang="en-US" altLang="ja-JP">
                <a:solidFill>
                  <a:schemeClr val="accent2"/>
                </a:solidFill>
              </a:rPr>
              <a:t>s movements</a:t>
            </a:r>
          </a:p>
          <a:p>
            <a:pPr eaLnBrk="1" hangingPunct="1"/>
            <a:r>
              <a:rPr lang="en-US">
                <a:solidFill>
                  <a:schemeClr val="accent2"/>
                </a:solidFill>
              </a:rPr>
              <a:t>Provides support</a:t>
            </a:r>
          </a:p>
          <a:p>
            <a:pPr eaLnBrk="1" hangingPunct="1"/>
            <a:r>
              <a:rPr lang="en-US">
                <a:solidFill>
                  <a:schemeClr val="accent2"/>
                </a:solidFill>
              </a:rPr>
              <a:t>Protects soft organs inside of the body.</a:t>
            </a:r>
          </a:p>
        </p:txBody>
      </p:sp>
      <p:sp>
        <p:nvSpPr>
          <p:cNvPr id="3076" name="Text Box 4"/>
          <p:cNvSpPr txBox="1">
            <a:spLocks noChangeArrowheads="1"/>
          </p:cNvSpPr>
          <p:nvPr/>
        </p:nvSpPr>
        <p:spPr bwMode="auto">
          <a:xfrm>
            <a:off x="152400" y="4495800"/>
            <a:ext cx="8839200" cy="1754188"/>
          </a:xfrm>
          <a:prstGeom prst="rect">
            <a:avLst/>
          </a:prstGeom>
          <a:noFill/>
          <a:ln w="9525">
            <a:noFill/>
            <a:miter lim="800000"/>
            <a:headEnd/>
            <a:tailEnd/>
          </a:ln>
        </p:spPr>
        <p:txBody>
          <a:bodyPr>
            <a:spAutoFit/>
          </a:bodyPr>
          <a:lstStyle/>
          <a:p>
            <a:pPr algn="ctr">
              <a:spcBef>
                <a:spcPct val="50000"/>
              </a:spcBef>
            </a:pPr>
            <a:r>
              <a:rPr lang="en-US" sz="3600"/>
              <a:t>3 Types of Bones!</a:t>
            </a:r>
            <a:endParaRPr lang="en-US"/>
          </a:p>
          <a:p>
            <a:pPr algn="ctr">
              <a:spcBef>
                <a:spcPct val="50000"/>
              </a:spcBef>
            </a:pPr>
            <a:r>
              <a:rPr lang="en-US" sz="2400" b="1"/>
              <a:t>	Long</a:t>
            </a:r>
            <a:r>
              <a:rPr lang="en-US" sz="2400"/>
              <a:t> – arms and legs     </a:t>
            </a:r>
            <a:r>
              <a:rPr lang="en-US" sz="2400" b="1"/>
              <a:t>Short</a:t>
            </a:r>
            <a:r>
              <a:rPr lang="en-US" sz="2400"/>
              <a:t>- feet and hands	</a:t>
            </a:r>
          </a:p>
          <a:p>
            <a:pPr algn="ctr">
              <a:spcBef>
                <a:spcPct val="50000"/>
              </a:spcBef>
            </a:pPr>
            <a:r>
              <a:rPr lang="en-US" sz="2400" b="1"/>
              <a:t>Flat</a:t>
            </a:r>
            <a:r>
              <a:rPr lang="en-US" sz="2400"/>
              <a:t>- ribs and skull</a:t>
            </a:r>
          </a:p>
        </p:txBody>
      </p:sp>
      <p:sp>
        <p:nvSpPr>
          <p:cNvPr id="5125" name="Text Box 5"/>
          <p:cNvSpPr txBox="1">
            <a:spLocks noChangeArrowheads="1"/>
          </p:cNvSpPr>
          <p:nvPr/>
        </p:nvSpPr>
        <p:spPr bwMode="auto">
          <a:xfrm>
            <a:off x="6096000" y="5562600"/>
            <a:ext cx="914400" cy="366713"/>
          </a:xfrm>
          <a:prstGeom prst="rect">
            <a:avLst/>
          </a:prstGeom>
          <a:noFill/>
          <a:ln w="9525">
            <a:noFill/>
            <a:miter lim="800000"/>
            <a:headEnd/>
            <a:tailEnd/>
          </a:ln>
        </p:spPr>
        <p:txBody>
          <a:bodyPr>
            <a:spAutoFit/>
          </a:bodyPr>
          <a:lstStyle/>
          <a:p>
            <a:pPr>
              <a:spcBef>
                <a:spcPct val="50000"/>
              </a:spcBef>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 calcmode="lin" valueType="num">
                                      <p:cBhvr additive="base">
                                        <p:cTn id="7" dur="500" fill="hold"/>
                                        <p:tgtEl>
                                          <p:spTgt spid="30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075">
                                            <p:txEl>
                                              <p:pRg st="1" end="1"/>
                                            </p:txEl>
                                          </p:spTgt>
                                        </p:tgtEl>
                                        <p:attrNameLst>
                                          <p:attrName>style.visibility</p:attrName>
                                        </p:attrNameLst>
                                      </p:cBhvr>
                                      <p:to>
                                        <p:strVal val="visible"/>
                                      </p:to>
                                    </p:set>
                                    <p:anim calcmode="lin" valueType="num">
                                      <p:cBhvr additive="base">
                                        <p:cTn id="13" dur="500" fill="hold"/>
                                        <p:tgtEl>
                                          <p:spTgt spid="307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075">
                                            <p:txEl>
                                              <p:pRg st="2" end="2"/>
                                            </p:txEl>
                                          </p:spTgt>
                                        </p:tgtEl>
                                        <p:attrNameLst>
                                          <p:attrName>style.visibility</p:attrName>
                                        </p:attrNameLst>
                                      </p:cBhvr>
                                      <p:to>
                                        <p:strVal val="visible"/>
                                      </p:to>
                                    </p:set>
                                    <p:anim calcmode="lin" valueType="num">
                                      <p:cBhvr additive="base">
                                        <p:cTn id="19" dur="500" fill="hold"/>
                                        <p:tgtEl>
                                          <p:spTgt spid="307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8" presetClass="entr" presetSubtype="16" fill="hold" nodeType="clickEffect">
                                  <p:stCondLst>
                                    <p:cond delay="0"/>
                                  </p:stCondLst>
                                  <p:childTnLst>
                                    <p:set>
                                      <p:cBhvr>
                                        <p:cTn id="24" dur="1" fill="hold">
                                          <p:stCondLst>
                                            <p:cond delay="0"/>
                                          </p:stCondLst>
                                        </p:cTn>
                                        <p:tgtEl>
                                          <p:spTgt spid="3076">
                                            <p:txEl>
                                              <p:pRg st="0" end="0"/>
                                            </p:txEl>
                                          </p:spTgt>
                                        </p:tgtEl>
                                        <p:attrNameLst>
                                          <p:attrName>style.visibility</p:attrName>
                                        </p:attrNameLst>
                                      </p:cBhvr>
                                      <p:to>
                                        <p:strVal val="visible"/>
                                      </p:to>
                                    </p:set>
                                    <p:animEffect transition="in" filter="diamond(in)">
                                      <p:cBhvr>
                                        <p:cTn id="25" dur="2000"/>
                                        <p:tgtEl>
                                          <p:spTgt spid="3076">
                                            <p:txEl>
                                              <p:pRg st="0" end="0"/>
                                            </p:txEl>
                                          </p:spTgt>
                                        </p:tgtEl>
                                      </p:cBhvr>
                                    </p:animEffect>
                                  </p:childTnLst>
                                </p:cTn>
                              </p:par>
                              <p:par>
                                <p:cTn id="26" presetID="8" presetClass="entr" presetSubtype="16" fill="hold" nodeType="withEffect">
                                  <p:stCondLst>
                                    <p:cond delay="0"/>
                                  </p:stCondLst>
                                  <p:childTnLst>
                                    <p:set>
                                      <p:cBhvr>
                                        <p:cTn id="27" dur="1" fill="hold">
                                          <p:stCondLst>
                                            <p:cond delay="0"/>
                                          </p:stCondLst>
                                        </p:cTn>
                                        <p:tgtEl>
                                          <p:spTgt spid="3076">
                                            <p:txEl>
                                              <p:pRg st="1" end="1"/>
                                            </p:txEl>
                                          </p:spTgt>
                                        </p:tgtEl>
                                        <p:attrNameLst>
                                          <p:attrName>style.visibility</p:attrName>
                                        </p:attrNameLst>
                                      </p:cBhvr>
                                      <p:to>
                                        <p:strVal val="visible"/>
                                      </p:to>
                                    </p:set>
                                    <p:animEffect transition="in" filter="diamond(in)">
                                      <p:cBhvr>
                                        <p:cTn id="28" dur="2000"/>
                                        <p:tgtEl>
                                          <p:spTgt spid="3076">
                                            <p:txEl>
                                              <p:pRg st="1" end="1"/>
                                            </p:txEl>
                                          </p:spTgt>
                                        </p:tgtEl>
                                      </p:cBhvr>
                                    </p:animEffect>
                                  </p:childTnLst>
                                </p:cTn>
                              </p:par>
                              <p:par>
                                <p:cTn id="29" presetID="8" presetClass="entr" presetSubtype="16" fill="hold" nodeType="withEffect">
                                  <p:stCondLst>
                                    <p:cond delay="0"/>
                                  </p:stCondLst>
                                  <p:childTnLst>
                                    <p:set>
                                      <p:cBhvr>
                                        <p:cTn id="30" dur="1" fill="hold">
                                          <p:stCondLst>
                                            <p:cond delay="0"/>
                                          </p:stCondLst>
                                        </p:cTn>
                                        <p:tgtEl>
                                          <p:spTgt spid="3076">
                                            <p:txEl>
                                              <p:pRg st="2" end="2"/>
                                            </p:txEl>
                                          </p:spTgt>
                                        </p:tgtEl>
                                        <p:attrNameLst>
                                          <p:attrName>style.visibility</p:attrName>
                                        </p:attrNameLst>
                                      </p:cBhvr>
                                      <p:to>
                                        <p:strVal val="visible"/>
                                      </p:to>
                                    </p:set>
                                    <p:animEffect transition="in" filter="diamond(in)">
                                      <p:cBhvr>
                                        <p:cTn id="31" dur="2000"/>
                                        <p:tgtEl>
                                          <p:spTgt spid="307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t>Bone Tissue</a:t>
            </a:r>
          </a:p>
        </p:txBody>
      </p:sp>
      <p:pic>
        <p:nvPicPr>
          <p:cNvPr id="6147" name="Picture 5" descr="bone"/>
          <p:cNvPicPr>
            <a:picLocks noChangeAspect="1" noChangeArrowheads="1"/>
          </p:cNvPicPr>
          <p:nvPr/>
        </p:nvPicPr>
        <p:blipFill>
          <a:blip r:embed="rId2"/>
          <a:srcRect/>
          <a:stretch>
            <a:fillRect/>
          </a:stretch>
        </p:blipFill>
        <p:spPr bwMode="auto">
          <a:xfrm>
            <a:off x="4114800" y="1371600"/>
            <a:ext cx="4791075" cy="5286375"/>
          </a:xfrm>
          <a:prstGeom prst="rect">
            <a:avLst/>
          </a:prstGeom>
          <a:noFill/>
          <a:ln w="9525">
            <a:noFill/>
            <a:miter lim="800000"/>
            <a:headEnd/>
            <a:tailEnd/>
          </a:ln>
        </p:spPr>
      </p:pic>
      <p:sp>
        <p:nvSpPr>
          <p:cNvPr id="5126" name="Text Box 6"/>
          <p:cNvSpPr txBox="1">
            <a:spLocks noChangeArrowheads="1"/>
          </p:cNvSpPr>
          <p:nvPr/>
        </p:nvSpPr>
        <p:spPr bwMode="auto">
          <a:xfrm>
            <a:off x="381000" y="1524000"/>
            <a:ext cx="4114800" cy="4216400"/>
          </a:xfrm>
          <a:prstGeom prst="rect">
            <a:avLst/>
          </a:prstGeom>
          <a:noFill/>
          <a:ln w="9525">
            <a:noFill/>
            <a:miter lim="800000"/>
            <a:headEnd/>
            <a:tailEnd/>
          </a:ln>
        </p:spPr>
        <p:txBody>
          <a:bodyPr>
            <a:spAutoFit/>
          </a:bodyPr>
          <a:lstStyle/>
          <a:p>
            <a:pPr>
              <a:spcBef>
                <a:spcPct val="50000"/>
              </a:spcBef>
            </a:pPr>
            <a:r>
              <a:rPr lang="en-US"/>
              <a:t>Compact bone = Hard layer on outside 	             of bones  	                     	             Gives support</a:t>
            </a:r>
          </a:p>
          <a:p>
            <a:pPr>
              <a:spcBef>
                <a:spcPct val="50000"/>
              </a:spcBef>
            </a:pPr>
            <a:endParaRPr lang="en-US"/>
          </a:p>
          <a:p>
            <a:pPr>
              <a:spcBef>
                <a:spcPct val="50000"/>
              </a:spcBef>
            </a:pPr>
            <a:r>
              <a:rPr lang="en-US"/>
              <a:t>Spongy bone= Strong but lightweight.</a:t>
            </a:r>
          </a:p>
          <a:p>
            <a:pPr>
              <a:spcBef>
                <a:spcPct val="50000"/>
              </a:spcBef>
            </a:pPr>
            <a:r>
              <a:rPr lang="en-US"/>
              <a:t>                        Calcium network is less 	          dense.</a:t>
            </a:r>
          </a:p>
          <a:p>
            <a:pPr>
              <a:spcBef>
                <a:spcPct val="50000"/>
              </a:spcBef>
            </a:pPr>
            <a:r>
              <a:rPr lang="en-US"/>
              <a:t>                        Marrow is found here!</a:t>
            </a:r>
          </a:p>
          <a:p>
            <a:pPr>
              <a:spcBef>
                <a:spcPct val="50000"/>
              </a:spcBef>
            </a:pPr>
            <a:endParaRPr lang="en-US"/>
          </a:p>
          <a:p>
            <a:pPr>
              <a:spcBef>
                <a:spcPct val="50000"/>
              </a:spcBef>
            </a:pPr>
            <a:r>
              <a:rPr lang="en-US"/>
              <a:t>Marrow= Produces red blood cells.  These bring nutrients to the bone cells and carry wastes away.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126">
                                            <p:txEl>
                                              <p:pRg st="0" end="0"/>
                                            </p:txEl>
                                          </p:spTgt>
                                        </p:tgtEl>
                                        <p:attrNameLst>
                                          <p:attrName>style.visibility</p:attrName>
                                        </p:attrNameLst>
                                      </p:cBhvr>
                                      <p:to>
                                        <p:strVal val="visible"/>
                                      </p:to>
                                    </p:set>
                                    <p:anim calcmode="lin" valueType="num">
                                      <p:cBhvr additive="base">
                                        <p:cTn id="7" dur="500" fill="hold"/>
                                        <p:tgtEl>
                                          <p:spTgt spid="512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126">
                                            <p:txEl>
                                              <p:pRg st="2" end="2"/>
                                            </p:txEl>
                                          </p:spTgt>
                                        </p:tgtEl>
                                        <p:attrNameLst>
                                          <p:attrName>style.visibility</p:attrName>
                                        </p:attrNameLst>
                                      </p:cBhvr>
                                      <p:to>
                                        <p:strVal val="visible"/>
                                      </p:to>
                                    </p:set>
                                    <p:anim calcmode="lin" valueType="num">
                                      <p:cBhvr additive="base">
                                        <p:cTn id="13" dur="500" fill="hold"/>
                                        <p:tgtEl>
                                          <p:spTgt spid="512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6">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5126">
                                            <p:txEl>
                                              <p:pRg st="3" end="3"/>
                                            </p:txEl>
                                          </p:spTgt>
                                        </p:tgtEl>
                                        <p:attrNameLst>
                                          <p:attrName>style.visibility</p:attrName>
                                        </p:attrNameLst>
                                      </p:cBhvr>
                                      <p:to>
                                        <p:strVal val="visible"/>
                                      </p:to>
                                    </p:set>
                                    <p:anim calcmode="lin" valueType="num">
                                      <p:cBhvr additive="base">
                                        <p:cTn id="17" dur="500" fill="hold"/>
                                        <p:tgtEl>
                                          <p:spTgt spid="5126">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126">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5126">
                                            <p:txEl>
                                              <p:pRg st="4" end="4"/>
                                            </p:txEl>
                                          </p:spTgt>
                                        </p:tgtEl>
                                        <p:attrNameLst>
                                          <p:attrName>style.visibility</p:attrName>
                                        </p:attrNameLst>
                                      </p:cBhvr>
                                      <p:to>
                                        <p:strVal val="visible"/>
                                      </p:to>
                                    </p:set>
                                    <p:anim calcmode="lin" valueType="num">
                                      <p:cBhvr additive="base">
                                        <p:cTn id="21" dur="500" fill="hold"/>
                                        <p:tgtEl>
                                          <p:spTgt spid="5126">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12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nodeType="clickEffect">
                                  <p:stCondLst>
                                    <p:cond delay="0"/>
                                  </p:stCondLst>
                                  <p:childTnLst>
                                    <p:set>
                                      <p:cBhvr>
                                        <p:cTn id="26" dur="1" fill="hold">
                                          <p:stCondLst>
                                            <p:cond delay="0"/>
                                          </p:stCondLst>
                                        </p:cTn>
                                        <p:tgtEl>
                                          <p:spTgt spid="5126">
                                            <p:txEl>
                                              <p:pRg st="6" end="6"/>
                                            </p:txEl>
                                          </p:spTgt>
                                        </p:tgtEl>
                                        <p:attrNameLst>
                                          <p:attrName>style.visibility</p:attrName>
                                        </p:attrNameLst>
                                      </p:cBhvr>
                                      <p:to>
                                        <p:strVal val="visible"/>
                                      </p:to>
                                    </p:set>
                                    <p:anim calcmode="lin" valueType="num">
                                      <p:cBhvr additive="base">
                                        <p:cTn id="27" dur="500" fill="hold"/>
                                        <p:tgtEl>
                                          <p:spTgt spid="5126">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12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solidFill>
                  <a:srgbClr val="000000"/>
                </a:solidFill>
              </a:rPr>
              <a:t>Axial vs. Appendicular Skeleton</a:t>
            </a:r>
          </a:p>
        </p:txBody>
      </p:sp>
      <p:sp>
        <p:nvSpPr>
          <p:cNvPr id="7171" name="Oval 4"/>
          <p:cNvSpPr>
            <a:spLocks noChangeArrowheads="1"/>
          </p:cNvSpPr>
          <p:nvPr/>
        </p:nvSpPr>
        <p:spPr bwMode="auto">
          <a:xfrm>
            <a:off x="152400" y="1905000"/>
            <a:ext cx="4724400" cy="3581400"/>
          </a:xfrm>
          <a:prstGeom prst="ellipse">
            <a:avLst/>
          </a:prstGeom>
          <a:noFill/>
          <a:ln w="9525">
            <a:solidFill>
              <a:schemeClr val="tx1"/>
            </a:solidFill>
            <a:round/>
            <a:headEnd/>
            <a:tailEnd/>
          </a:ln>
        </p:spPr>
        <p:txBody>
          <a:bodyPr wrap="none" anchor="ctr"/>
          <a:lstStyle/>
          <a:p>
            <a:endParaRPr lang="en-US"/>
          </a:p>
        </p:txBody>
      </p:sp>
      <p:sp>
        <p:nvSpPr>
          <p:cNvPr id="7172" name="Oval 5"/>
          <p:cNvSpPr>
            <a:spLocks noChangeArrowheads="1"/>
          </p:cNvSpPr>
          <p:nvPr/>
        </p:nvSpPr>
        <p:spPr bwMode="auto">
          <a:xfrm>
            <a:off x="3200400" y="1905000"/>
            <a:ext cx="4267200" cy="3581400"/>
          </a:xfrm>
          <a:prstGeom prst="ellipse">
            <a:avLst/>
          </a:prstGeom>
          <a:noFill/>
          <a:ln w="9525">
            <a:solidFill>
              <a:schemeClr val="tx1"/>
            </a:solidFill>
            <a:round/>
            <a:headEnd/>
            <a:tailEnd/>
          </a:ln>
        </p:spPr>
        <p:txBody>
          <a:bodyPr wrap="none" anchor="ctr"/>
          <a:lstStyle/>
          <a:p>
            <a:endParaRPr lang="en-US"/>
          </a:p>
        </p:txBody>
      </p:sp>
      <p:sp>
        <p:nvSpPr>
          <p:cNvPr id="7173" name="Text Box 6"/>
          <p:cNvSpPr txBox="1">
            <a:spLocks noChangeArrowheads="1"/>
          </p:cNvSpPr>
          <p:nvPr/>
        </p:nvSpPr>
        <p:spPr bwMode="auto">
          <a:xfrm>
            <a:off x="381000" y="5562600"/>
            <a:ext cx="7696200" cy="366713"/>
          </a:xfrm>
          <a:prstGeom prst="rect">
            <a:avLst/>
          </a:prstGeom>
          <a:noFill/>
          <a:ln w="9525">
            <a:noFill/>
            <a:miter lim="800000"/>
            <a:headEnd/>
            <a:tailEnd/>
          </a:ln>
        </p:spPr>
        <p:txBody>
          <a:bodyPr>
            <a:spAutoFit/>
          </a:bodyPr>
          <a:lstStyle/>
          <a:p>
            <a:pPr>
              <a:spcBef>
                <a:spcPct val="50000"/>
              </a:spcBef>
            </a:pPr>
            <a:r>
              <a:rPr lang="en-US"/>
              <a:t>	 Axial Skeleton	                 Appendicular Skeleton</a:t>
            </a:r>
          </a:p>
        </p:txBody>
      </p:sp>
      <p:sp>
        <p:nvSpPr>
          <p:cNvPr id="6151" name="Text Box 7"/>
          <p:cNvSpPr txBox="1">
            <a:spLocks noChangeArrowheads="1"/>
          </p:cNvSpPr>
          <p:nvPr/>
        </p:nvSpPr>
        <p:spPr bwMode="auto">
          <a:xfrm>
            <a:off x="685800" y="2514600"/>
            <a:ext cx="2514600" cy="2290763"/>
          </a:xfrm>
          <a:prstGeom prst="rect">
            <a:avLst/>
          </a:prstGeom>
          <a:noFill/>
          <a:ln w="9525">
            <a:noFill/>
            <a:miter lim="800000"/>
            <a:headEnd/>
            <a:tailEnd/>
          </a:ln>
        </p:spPr>
        <p:txBody>
          <a:bodyPr>
            <a:spAutoFit/>
          </a:bodyPr>
          <a:lstStyle/>
          <a:p>
            <a:pPr>
              <a:spcBef>
                <a:spcPct val="50000"/>
              </a:spcBef>
              <a:buFontTx/>
              <a:buChar char="•"/>
            </a:pPr>
            <a:r>
              <a:rPr lang="en-US"/>
              <a:t>Central part of skeleton</a:t>
            </a:r>
          </a:p>
          <a:p>
            <a:pPr>
              <a:spcBef>
                <a:spcPct val="50000"/>
              </a:spcBef>
              <a:buFontTx/>
              <a:buChar char="•"/>
            </a:pPr>
            <a:r>
              <a:rPr lang="en-US"/>
              <a:t>Includes skull, spinal column, and ribs</a:t>
            </a:r>
          </a:p>
          <a:p>
            <a:pPr>
              <a:spcBef>
                <a:spcPct val="50000"/>
              </a:spcBef>
              <a:buFontTx/>
              <a:buChar char="•"/>
            </a:pPr>
            <a:r>
              <a:rPr lang="en-US"/>
              <a:t>Main function is to provide support and protection</a:t>
            </a:r>
          </a:p>
        </p:txBody>
      </p:sp>
      <p:sp>
        <p:nvSpPr>
          <p:cNvPr id="6152" name="Text Box 8"/>
          <p:cNvSpPr txBox="1">
            <a:spLocks noChangeArrowheads="1"/>
          </p:cNvSpPr>
          <p:nvPr/>
        </p:nvSpPr>
        <p:spPr bwMode="auto">
          <a:xfrm>
            <a:off x="3429000" y="2819400"/>
            <a:ext cx="1219200" cy="1603375"/>
          </a:xfrm>
          <a:prstGeom prst="rect">
            <a:avLst/>
          </a:prstGeom>
          <a:noFill/>
          <a:ln w="9525">
            <a:noFill/>
            <a:miter lim="800000"/>
            <a:headEnd/>
            <a:tailEnd/>
          </a:ln>
        </p:spPr>
        <p:txBody>
          <a:bodyPr>
            <a:spAutoFit/>
          </a:bodyPr>
          <a:lstStyle/>
          <a:p>
            <a:pPr>
              <a:spcBef>
                <a:spcPct val="50000"/>
              </a:spcBef>
              <a:buFontTx/>
              <a:buChar char="•"/>
            </a:pPr>
            <a:r>
              <a:rPr lang="en-US"/>
              <a:t>Made of bones</a:t>
            </a:r>
          </a:p>
          <a:p>
            <a:pPr>
              <a:spcBef>
                <a:spcPct val="50000"/>
              </a:spcBef>
              <a:buFontTx/>
              <a:buChar char="•"/>
            </a:pPr>
            <a:r>
              <a:rPr lang="en-US"/>
              <a:t>Provides body</a:t>
            </a:r>
            <a:r>
              <a:rPr lang="ja-JP" altLang="en-US"/>
              <a:t>’</a:t>
            </a:r>
            <a:r>
              <a:rPr lang="en-US" altLang="ja-JP"/>
              <a:t>s shape.</a:t>
            </a:r>
            <a:endParaRPr lang="en-US"/>
          </a:p>
        </p:txBody>
      </p:sp>
      <p:sp>
        <p:nvSpPr>
          <p:cNvPr id="6153" name="Text Box 9"/>
          <p:cNvSpPr txBox="1">
            <a:spLocks noChangeArrowheads="1"/>
          </p:cNvSpPr>
          <p:nvPr/>
        </p:nvSpPr>
        <p:spPr bwMode="auto">
          <a:xfrm>
            <a:off x="4876800" y="2667000"/>
            <a:ext cx="2514600" cy="2290763"/>
          </a:xfrm>
          <a:prstGeom prst="rect">
            <a:avLst/>
          </a:prstGeom>
          <a:noFill/>
          <a:ln w="9525">
            <a:noFill/>
            <a:miter lim="800000"/>
            <a:headEnd/>
            <a:tailEnd/>
          </a:ln>
        </p:spPr>
        <p:txBody>
          <a:bodyPr>
            <a:spAutoFit/>
          </a:bodyPr>
          <a:lstStyle/>
          <a:p>
            <a:pPr>
              <a:spcBef>
                <a:spcPct val="50000"/>
              </a:spcBef>
              <a:buFontTx/>
              <a:buChar char="•"/>
            </a:pPr>
            <a:r>
              <a:rPr lang="en-US"/>
              <a:t>Attached to axial skeleton.</a:t>
            </a:r>
          </a:p>
          <a:p>
            <a:pPr>
              <a:spcBef>
                <a:spcPct val="50000"/>
              </a:spcBef>
              <a:buFontTx/>
              <a:buChar char="•"/>
            </a:pPr>
            <a:r>
              <a:rPr lang="en-US"/>
              <a:t>Includes bones of the shoulders, hips, arms, and legs.</a:t>
            </a:r>
          </a:p>
          <a:p>
            <a:pPr>
              <a:spcBef>
                <a:spcPct val="50000"/>
              </a:spcBef>
              <a:buFontTx/>
              <a:buChar char="•"/>
            </a:pPr>
            <a:r>
              <a:rPr lang="en-US"/>
              <a:t>Main function is to allow movement.</a:t>
            </a:r>
          </a:p>
        </p:txBody>
      </p:sp>
      <p:pic>
        <p:nvPicPr>
          <p:cNvPr id="7177" name="Picture 10" descr="friend06"/>
          <p:cNvPicPr>
            <a:picLocks noGrp="1" noChangeAspect="1" noChangeArrowheads="1"/>
          </p:cNvPicPr>
          <p:nvPr>
            <p:ph idx="1"/>
          </p:nvPr>
        </p:nvPicPr>
        <p:blipFill>
          <a:blip r:embed="rId2"/>
          <a:srcRect/>
          <a:stretch>
            <a:fillRect/>
          </a:stretch>
        </p:blipFill>
        <p:spPr>
          <a:xfrm>
            <a:off x="7620000" y="1905000"/>
            <a:ext cx="1371600" cy="3733800"/>
          </a:xfrm>
          <a:noFill/>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151">
                                            <p:txEl>
                                              <p:pRg st="0" end="0"/>
                                            </p:txEl>
                                          </p:spTgt>
                                        </p:tgtEl>
                                        <p:attrNameLst>
                                          <p:attrName>style.visibility</p:attrName>
                                        </p:attrNameLst>
                                      </p:cBhvr>
                                      <p:to>
                                        <p:strVal val="visible"/>
                                      </p:to>
                                    </p:set>
                                    <p:anim calcmode="lin" valueType="num">
                                      <p:cBhvr additive="base">
                                        <p:cTn id="7" dur="500" fill="hold"/>
                                        <p:tgtEl>
                                          <p:spTgt spid="61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151">
                                            <p:txEl>
                                              <p:pRg st="1" end="1"/>
                                            </p:txEl>
                                          </p:spTgt>
                                        </p:tgtEl>
                                        <p:attrNameLst>
                                          <p:attrName>style.visibility</p:attrName>
                                        </p:attrNameLst>
                                      </p:cBhvr>
                                      <p:to>
                                        <p:strVal val="visible"/>
                                      </p:to>
                                    </p:set>
                                    <p:anim calcmode="lin" valueType="num">
                                      <p:cBhvr additive="base">
                                        <p:cTn id="13" dur="500" fill="hold"/>
                                        <p:tgtEl>
                                          <p:spTgt spid="615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151">
                                            <p:txEl>
                                              <p:pRg st="2" end="2"/>
                                            </p:txEl>
                                          </p:spTgt>
                                        </p:tgtEl>
                                        <p:attrNameLst>
                                          <p:attrName>style.visibility</p:attrName>
                                        </p:attrNameLst>
                                      </p:cBhvr>
                                      <p:to>
                                        <p:strVal val="visible"/>
                                      </p:to>
                                    </p:set>
                                    <p:anim calcmode="lin" valueType="num">
                                      <p:cBhvr additive="base">
                                        <p:cTn id="19" dur="500" fill="hold"/>
                                        <p:tgtEl>
                                          <p:spTgt spid="615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5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153">
                                            <p:txEl>
                                              <p:pRg st="0" end="0"/>
                                            </p:txEl>
                                          </p:spTgt>
                                        </p:tgtEl>
                                        <p:attrNameLst>
                                          <p:attrName>style.visibility</p:attrName>
                                        </p:attrNameLst>
                                      </p:cBhvr>
                                      <p:to>
                                        <p:strVal val="visible"/>
                                      </p:to>
                                    </p:set>
                                    <p:anim calcmode="lin" valueType="num">
                                      <p:cBhvr additive="base">
                                        <p:cTn id="25" dur="500" fill="hold"/>
                                        <p:tgtEl>
                                          <p:spTgt spid="6153">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5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6153">
                                            <p:txEl>
                                              <p:pRg st="1" end="1"/>
                                            </p:txEl>
                                          </p:spTgt>
                                        </p:tgtEl>
                                        <p:attrNameLst>
                                          <p:attrName>style.visibility</p:attrName>
                                        </p:attrNameLst>
                                      </p:cBhvr>
                                      <p:to>
                                        <p:strVal val="visible"/>
                                      </p:to>
                                    </p:set>
                                    <p:anim calcmode="lin" valueType="num">
                                      <p:cBhvr additive="base">
                                        <p:cTn id="31" dur="500" fill="hold"/>
                                        <p:tgtEl>
                                          <p:spTgt spid="6153">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15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6153">
                                            <p:txEl>
                                              <p:pRg st="2" end="2"/>
                                            </p:txEl>
                                          </p:spTgt>
                                        </p:tgtEl>
                                        <p:attrNameLst>
                                          <p:attrName>style.visibility</p:attrName>
                                        </p:attrNameLst>
                                      </p:cBhvr>
                                      <p:to>
                                        <p:strVal val="visible"/>
                                      </p:to>
                                    </p:set>
                                    <p:anim calcmode="lin" valueType="num">
                                      <p:cBhvr additive="base">
                                        <p:cTn id="37" dur="500" fill="hold"/>
                                        <p:tgtEl>
                                          <p:spTgt spid="6153">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15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6152">
                                            <p:txEl>
                                              <p:pRg st="0" end="0"/>
                                            </p:txEl>
                                          </p:spTgt>
                                        </p:tgtEl>
                                        <p:attrNameLst>
                                          <p:attrName>style.visibility</p:attrName>
                                        </p:attrNameLst>
                                      </p:cBhvr>
                                      <p:to>
                                        <p:strVal val="visible"/>
                                      </p:to>
                                    </p:set>
                                    <p:anim calcmode="lin" valueType="num">
                                      <p:cBhvr additive="base">
                                        <p:cTn id="43" dur="500" fill="hold"/>
                                        <p:tgtEl>
                                          <p:spTgt spid="6152">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15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6152">
                                            <p:txEl>
                                              <p:pRg st="1" end="1"/>
                                            </p:txEl>
                                          </p:spTgt>
                                        </p:tgtEl>
                                        <p:attrNameLst>
                                          <p:attrName>style.visibility</p:attrName>
                                        </p:attrNameLst>
                                      </p:cBhvr>
                                      <p:to>
                                        <p:strVal val="visible"/>
                                      </p:to>
                                    </p:set>
                                    <p:anim calcmode="lin" valueType="num">
                                      <p:cBhvr additive="base">
                                        <p:cTn id="49" dur="500" fill="hold"/>
                                        <p:tgtEl>
                                          <p:spTgt spid="6152">
                                            <p:txEl>
                                              <p:pRg st="1" end="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15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5" descr="skeleton-posterior-view"/>
          <p:cNvPicPr>
            <a:picLocks noChangeAspect="1" noChangeArrowheads="1"/>
          </p:cNvPicPr>
          <p:nvPr/>
        </p:nvPicPr>
        <p:blipFill>
          <a:blip r:embed="rId2"/>
          <a:srcRect/>
          <a:stretch>
            <a:fillRect/>
          </a:stretch>
        </p:blipFill>
        <p:spPr bwMode="auto">
          <a:xfrm>
            <a:off x="533400" y="228600"/>
            <a:ext cx="7696200" cy="6157913"/>
          </a:xfrm>
          <a:prstGeom prst="rect">
            <a:avLst/>
          </a:prstGeom>
          <a:solidFill>
            <a:schemeClr val="bg1"/>
          </a:solidFill>
          <a:ln w="9525">
            <a:noFill/>
            <a:miter lim="800000"/>
            <a:headEnd/>
            <a:tailEnd/>
          </a:ln>
        </p:spPr>
      </p:pic>
      <p:sp>
        <p:nvSpPr>
          <p:cNvPr id="8195" name="Line 7"/>
          <p:cNvSpPr>
            <a:spLocks noChangeShapeType="1"/>
          </p:cNvSpPr>
          <p:nvPr/>
        </p:nvSpPr>
        <p:spPr bwMode="auto">
          <a:xfrm>
            <a:off x="4953000" y="4419600"/>
            <a:ext cx="1143000" cy="0"/>
          </a:xfrm>
          <a:prstGeom prst="line">
            <a:avLst/>
          </a:prstGeom>
          <a:noFill/>
          <a:ln w="22225">
            <a:solidFill>
              <a:schemeClr val="tx1"/>
            </a:solidFill>
            <a:round/>
            <a:headEnd/>
            <a:tailEnd/>
          </a:ln>
        </p:spPr>
        <p:txBody>
          <a:bodyPr/>
          <a:lstStyle/>
          <a:p>
            <a:endParaRPr lang="en-US"/>
          </a:p>
        </p:txBody>
      </p:sp>
      <p:sp>
        <p:nvSpPr>
          <p:cNvPr id="8196" name="Text Box 8"/>
          <p:cNvSpPr txBox="1">
            <a:spLocks noChangeArrowheads="1"/>
          </p:cNvSpPr>
          <p:nvPr/>
        </p:nvSpPr>
        <p:spPr bwMode="auto">
          <a:xfrm>
            <a:off x="6248400" y="4267200"/>
            <a:ext cx="1371600" cy="457200"/>
          </a:xfrm>
          <a:prstGeom prst="rect">
            <a:avLst/>
          </a:prstGeom>
          <a:noFill/>
          <a:ln w="9525">
            <a:noFill/>
            <a:miter lim="800000"/>
            <a:headEnd/>
            <a:tailEnd/>
          </a:ln>
        </p:spPr>
        <p:txBody>
          <a:bodyPr>
            <a:spAutoFit/>
          </a:bodyPr>
          <a:lstStyle/>
          <a:p>
            <a:pPr>
              <a:spcBef>
                <a:spcPct val="50000"/>
              </a:spcBef>
            </a:pPr>
            <a:r>
              <a:rPr lang="en-US" sz="2400"/>
              <a:t>Patella</a:t>
            </a:r>
          </a:p>
        </p:txBody>
      </p:sp>
      <p:sp>
        <p:nvSpPr>
          <p:cNvPr id="8197" name="Line 9"/>
          <p:cNvSpPr>
            <a:spLocks noChangeShapeType="1"/>
          </p:cNvSpPr>
          <p:nvPr/>
        </p:nvSpPr>
        <p:spPr bwMode="auto">
          <a:xfrm flipH="1">
            <a:off x="1828800" y="2438400"/>
            <a:ext cx="2438400" cy="0"/>
          </a:xfrm>
          <a:prstGeom prst="line">
            <a:avLst/>
          </a:prstGeom>
          <a:noFill/>
          <a:ln w="22225">
            <a:solidFill>
              <a:schemeClr val="tx1"/>
            </a:solidFill>
            <a:round/>
            <a:headEnd/>
            <a:tailEnd/>
          </a:ln>
        </p:spPr>
        <p:txBody>
          <a:bodyPr/>
          <a:lstStyle/>
          <a:p>
            <a:endParaRPr lang="en-US"/>
          </a:p>
        </p:txBody>
      </p:sp>
      <p:sp>
        <p:nvSpPr>
          <p:cNvPr id="8198" name="Text Box 10"/>
          <p:cNvSpPr txBox="1">
            <a:spLocks noChangeArrowheads="1"/>
          </p:cNvSpPr>
          <p:nvPr/>
        </p:nvSpPr>
        <p:spPr bwMode="auto">
          <a:xfrm>
            <a:off x="228600" y="2209800"/>
            <a:ext cx="1524000" cy="457200"/>
          </a:xfrm>
          <a:prstGeom prst="rect">
            <a:avLst/>
          </a:prstGeom>
          <a:noFill/>
          <a:ln w="9525">
            <a:noFill/>
            <a:miter lim="800000"/>
            <a:headEnd/>
            <a:tailEnd/>
          </a:ln>
        </p:spPr>
        <p:txBody>
          <a:bodyPr>
            <a:spAutoFit/>
          </a:bodyPr>
          <a:lstStyle/>
          <a:p>
            <a:pPr>
              <a:spcBef>
                <a:spcPct val="50000"/>
              </a:spcBef>
            </a:pPr>
            <a:r>
              <a:rPr lang="en-US" sz="2400"/>
              <a:t>Vertebrae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z="4000">
                <a:solidFill>
                  <a:srgbClr val="990099"/>
                </a:solidFill>
              </a:rPr>
              <a:t>Our skeleton changes as our body develops and ages!!</a:t>
            </a:r>
          </a:p>
        </p:txBody>
      </p:sp>
      <p:sp>
        <p:nvSpPr>
          <p:cNvPr id="10243" name="Rectangle 3"/>
          <p:cNvSpPr>
            <a:spLocks noGrp="1" noChangeArrowheads="1"/>
          </p:cNvSpPr>
          <p:nvPr>
            <p:ph type="body" idx="1"/>
          </p:nvPr>
        </p:nvSpPr>
        <p:spPr>
          <a:xfrm>
            <a:off x="457200" y="1600200"/>
            <a:ext cx="8229600" cy="5029200"/>
          </a:xfrm>
        </p:spPr>
        <p:txBody>
          <a:bodyPr/>
          <a:lstStyle/>
          <a:p>
            <a:pPr eaLnBrk="1" hangingPunct="1">
              <a:lnSpc>
                <a:spcPct val="80000"/>
              </a:lnSpc>
            </a:pPr>
            <a:r>
              <a:rPr lang="en-US" sz="2000"/>
              <a:t>Bones are living tissue!  They grow as the rest of the body grows!!</a:t>
            </a:r>
          </a:p>
          <a:p>
            <a:pPr eaLnBrk="1" hangingPunct="1">
              <a:lnSpc>
                <a:spcPct val="80000"/>
              </a:lnSpc>
              <a:buFontTx/>
              <a:buNone/>
            </a:pPr>
            <a:r>
              <a:rPr lang="en-US" sz="2000"/>
              <a:t>		</a:t>
            </a:r>
          </a:p>
          <a:p>
            <a:pPr eaLnBrk="1" hangingPunct="1">
              <a:lnSpc>
                <a:spcPct val="80000"/>
              </a:lnSpc>
              <a:buFontTx/>
              <a:buNone/>
            </a:pPr>
            <a:r>
              <a:rPr lang="en-US" sz="2400" b="1" i="1" u="sng"/>
              <a:t>Infancy:</a:t>
            </a:r>
            <a:r>
              <a:rPr lang="en-US" sz="2400"/>
              <a:t> newborns are born with spaces in their skulls.  As the brain grows, these spaces begin to close.</a:t>
            </a:r>
          </a:p>
          <a:p>
            <a:pPr eaLnBrk="1" hangingPunct="1">
              <a:lnSpc>
                <a:spcPct val="80000"/>
              </a:lnSpc>
              <a:buFontTx/>
              <a:buNone/>
            </a:pPr>
            <a:r>
              <a:rPr lang="en-US" sz="2400"/>
              <a:t>		</a:t>
            </a:r>
          </a:p>
          <a:p>
            <a:pPr eaLnBrk="1" hangingPunct="1">
              <a:lnSpc>
                <a:spcPct val="80000"/>
              </a:lnSpc>
              <a:buFontTx/>
              <a:buNone/>
            </a:pPr>
            <a:r>
              <a:rPr lang="en-US" sz="2400" b="1" i="1" u="sng"/>
              <a:t>Adolescence:</a:t>
            </a:r>
            <a:r>
              <a:rPr lang="en-US" sz="2400"/>
              <a:t> toward the end of adolescence, bones stop growing.  The growth plate is the last portion of the bone to become hard.  Once growth plates become hard, arms and legs stop growing.</a:t>
            </a:r>
          </a:p>
          <a:p>
            <a:pPr eaLnBrk="1" hangingPunct="1">
              <a:lnSpc>
                <a:spcPct val="80000"/>
              </a:lnSpc>
              <a:buFontTx/>
              <a:buNone/>
            </a:pPr>
            <a:r>
              <a:rPr lang="en-US" sz="2400"/>
              <a:t>		</a:t>
            </a:r>
          </a:p>
          <a:p>
            <a:pPr eaLnBrk="1" hangingPunct="1">
              <a:lnSpc>
                <a:spcPct val="80000"/>
              </a:lnSpc>
              <a:buFontTx/>
              <a:buNone/>
            </a:pPr>
            <a:r>
              <a:rPr lang="en-US" sz="2400" b="1" i="1" u="sng"/>
              <a:t>Adulthood:</a:t>
            </a:r>
            <a:r>
              <a:rPr lang="en-US" sz="2400"/>
              <a:t> When bones stop growing, they go through cycles in which old one is broken down and new bone is formed.  As people age, more is broken down then is formed and this can cause bones to break more easily.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0243">
                                            <p:txEl>
                                              <p:pRg st="2" end="2"/>
                                            </p:txEl>
                                          </p:spTgt>
                                        </p:tgtEl>
                                        <p:attrNameLst>
                                          <p:attrName>style.visibility</p:attrName>
                                        </p:attrNameLst>
                                      </p:cBhvr>
                                      <p:to>
                                        <p:strVal val="visible"/>
                                      </p:to>
                                    </p:set>
                                    <p:anim calcmode="lin" valueType="num">
                                      <p:cBhvr additive="base">
                                        <p:cTn id="7" dur="500" fill="hold"/>
                                        <p:tgtEl>
                                          <p:spTgt spid="1024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0243">
                                            <p:txEl>
                                              <p:pRg st="4" end="4"/>
                                            </p:txEl>
                                          </p:spTgt>
                                        </p:tgtEl>
                                        <p:attrNameLst>
                                          <p:attrName>style.visibility</p:attrName>
                                        </p:attrNameLst>
                                      </p:cBhvr>
                                      <p:to>
                                        <p:strVal val="visible"/>
                                      </p:to>
                                    </p:set>
                                    <p:anim calcmode="lin" valueType="num">
                                      <p:cBhvr additive="base">
                                        <p:cTn id="13" dur="500" fill="hold"/>
                                        <p:tgtEl>
                                          <p:spTgt spid="1024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4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0243">
                                            <p:txEl>
                                              <p:pRg st="6" end="6"/>
                                            </p:txEl>
                                          </p:spTgt>
                                        </p:tgtEl>
                                        <p:attrNameLst>
                                          <p:attrName>style.visibility</p:attrName>
                                        </p:attrNameLst>
                                      </p:cBhvr>
                                      <p:to>
                                        <p:strVal val="visible"/>
                                      </p:to>
                                    </p:set>
                                    <p:anim calcmode="lin" valueType="num">
                                      <p:cBhvr additive="base">
                                        <p:cTn id="19" dur="500" fill="hold"/>
                                        <p:tgtEl>
                                          <p:spTgt spid="1024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24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t>There are 3 types of joints</a:t>
            </a:r>
            <a:r>
              <a:rPr lang="en-US">
                <a:sym typeface="Wingdings" pitchFamily="2" charset="2"/>
              </a:rPr>
              <a:t></a:t>
            </a:r>
            <a:endParaRPr lang="en-US"/>
          </a:p>
        </p:txBody>
      </p:sp>
      <p:sp>
        <p:nvSpPr>
          <p:cNvPr id="12291" name="Rectangle 3"/>
          <p:cNvSpPr>
            <a:spLocks noGrp="1" noChangeArrowheads="1"/>
          </p:cNvSpPr>
          <p:nvPr>
            <p:ph type="body" idx="1"/>
          </p:nvPr>
        </p:nvSpPr>
        <p:spPr/>
        <p:txBody>
          <a:bodyPr/>
          <a:lstStyle/>
          <a:p>
            <a:pPr eaLnBrk="1" hangingPunct="1"/>
            <a:r>
              <a:rPr lang="en-US" b="1">
                <a:solidFill>
                  <a:srgbClr val="000000"/>
                </a:solidFill>
              </a:rPr>
              <a:t>Immovable – </a:t>
            </a:r>
            <a:r>
              <a:rPr lang="en-US" sz="2800" b="1">
                <a:solidFill>
                  <a:srgbClr val="000000"/>
                </a:solidFill>
              </a:rPr>
              <a:t>locks bones together like puzzle pieces.  </a:t>
            </a:r>
          </a:p>
          <a:p>
            <a:pPr eaLnBrk="1" hangingPunct="1">
              <a:buFontTx/>
              <a:buNone/>
            </a:pPr>
            <a:endParaRPr lang="en-US" sz="2800" b="1">
              <a:solidFill>
                <a:srgbClr val="000000"/>
              </a:solidFill>
            </a:endParaRPr>
          </a:p>
          <a:p>
            <a:pPr eaLnBrk="1" hangingPunct="1"/>
            <a:r>
              <a:rPr lang="en-US" b="1">
                <a:solidFill>
                  <a:srgbClr val="000000"/>
                </a:solidFill>
              </a:rPr>
              <a:t>Slightly Movable- </a:t>
            </a:r>
            <a:r>
              <a:rPr lang="en-US" sz="2800" b="1">
                <a:solidFill>
                  <a:srgbClr val="000000"/>
                </a:solidFill>
              </a:rPr>
              <a:t>are able to flex slightly.</a:t>
            </a:r>
          </a:p>
          <a:p>
            <a:pPr eaLnBrk="1" hangingPunct="1">
              <a:buFontTx/>
              <a:buNone/>
            </a:pPr>
            <a:endParaRPr lang="en-US" b="1">
              <a:solidFill>
                <a:srgbClr val="000000"/>
              </a:solidFill>
            </a:endParaRPr>
          </a:p>
          <a:p>
            <a:pPr eaLnBrk="1" hangingPunct="1"/>
            <a:r>
              <a:rPr lang="en-US" b="1">
                <a:solidFill>
                  <a:srgbClr val="000000"/>
                </a:solidFill>
              </a:rPr>
              <a:t>Freely Movable- </a:t>
            </a:r>
            <a:r>
              <a:rPr lang="en-US" sz="2800" b="1">
                <a:solidFill>
                  <a:srgbClr val="000000"/>
                </a:solidFill>
              </a:rPr>
              <a:t>allows our bodies to bend and move.</a:t>
            </a:r>
          </a:p>
        </p:txBody>
      </p:sp>
      <p:sp>
        <p:nvSpPr>
          <p:cNvPr id="12292" name="Text Box 4"/>
          <p:cNvSpPr txBox="1">
            <a:spLocks noChangeArrowheads="1"/>
          </p:cNvSpPr>
          <p:nvPr/>
        </p:nvSpPr>
        <p:spPr bwMode="auto">
          <a:xfrm>
            <a:off x="914400" y="5562600"/>
            <a:ext cx="7467600" cy="579438"/>
          </a:xfrm>
          <a:prstGeom prst="rect">
            <a:avLst/>
          </a:prstGeom>
          <a:noFill/>
          <a:ln w="9525">
            <a:noFill/>
            <a:miter lim="800000"/>
            <a:headEnd/>
            <a:tailEnd/>
          </a:ln>
        </p:spPr>
        <p:txBody>
          <a:bodyPr>
            <a:spAutoFit/>
          </a:bodyPr>
          <a:lstStyle/>
          <a:p>
            <a:pPr algn="ctr">
              <a:spcBef>
                <a:spcPct val="50000"/>
              </a:spcBef>
            </a:pPr>
            <a:r>
              <a:rPr lang="en-US" sz="3200">
                <a:solidFill>
                  <a:srgbClr val="000000"/>
                </a:solidFill>
              </a:rPr>
              <a:t>SKULL      RIBS      ARMS/LEGS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box(in)">
                                      <p:cBhvr>
                                        <p:cTn id="7" dur="500"/>
                                        <p:tgtEl>
                                          <p:spTgt spid="122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12291">
                                            <p:txEl>
                                              <p:pRg st="2" end="2"/>
                                            </p:txEl>
                                          </p:spTgt>
                                        </p:tgtEl>
                                        <p:attrNameLst>
                                          <p:attrName>style.visibility</p:attrName>
                                        </p:attrNameLst>
                                      </p:cBhvr>
                                      <p:to>
                                        <p:strVal val="visible"/>
                                      </p:to>
                                    </p:set>
                                    <p:animEffect transition="in" filter="box(in)">
                                      <p:cBhvr>
                                        <p:cTn id="12" dur="500"/>
                                        <p:tgtEl>
                                          <p:spTgt spid="12291">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12291">
                                            <p:txEl>
                                              <p:pRg st="4" end="4"/>
                                            </p:txEl>
                                          </p:spTgt>
                                        </p:tgtEl>
                                        <p:attrNameLst>
                                          <p:attrName>style.visibility</p:attrName>
                                        </p:attrNameLst>
                                      </p:cBhvr>
                                      <p:to>
                                        <p:strVal val="visible"/>
                                      </p:to>
                                    </p:set>
                                    <p:animEffect transition="in" filter="blinds(horizontal)">
                                      <p:cBhvr>
                                        <p:cTn id="17" dur="500"/>
                                        <p:tgtEl>
                                          <p:spTgt spid="12291">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2292"/>
                                        </p:tgtEl>
                                        <p:attrNameLst>
                                          <p:attrName>style.visibility</p:attrName>
                                        </p:attrNameLst>
                                      </p:cBhvr>
                                      <p:to>
                                        <p:strVal val="visible"/>
                                      </p:to>
                                    </p:set>
                                    <p:animEffect transition="in" filter="checkerboard(across)">
                                      <p:cBhvr>
                                        <p:cTn id="22" dur="500"/>
                                        <p:tgtEl>
                                          <p:spTgt spid="122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1722</TotalTime>
  <Words>370</Words>
  <Application>Microsoft Office PowerPoint</Application>
  <PresentationFormat>On-screen Show (4:3)</PresentationFormat>
  <Paragraphs>64</Paragraphs>
  <Slides>12</Slides>
  <Notes>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12</vt:i4>
      </vt:variant>
    </vt:vector>
  </HeadingPairs>
  <TitlesOfParts>
    <vt:vector size="14" baseType="lpstr">
      <vt:lpstr>Arial</vt:lpstr>
      <vt:lpstr>Default Design</vt:lpstr>
      <vt:lpstr>HUMAN BODY SYSTEMS!</vt:lpstr>
      <vt:lpstr>There are 4 Types of Tissue:  Epithelial--  functions as a boundary.  It covers                   each of your internal organs.  Nerve--  Messaging system;  Carries electrical               impulses from your brain to various parts               of your body  Muscle--  Movement; controlled and uncontrolled  Connective– Holds parts of the body together;                        Provides support, protection,                       strength, padding and insulation </vt:lpstr>
      <vt:lpstr>Skeletal System</vt:lpstr>
      <vt:lpstr>Functions of the skeletal system</vt:lpstr>
      <vt:lpstr>Bone Tissue</vt:lpstr>
      <vt:lpstr>Axial vs. Appendicular Skeleton</vt:lpstr>
      <vt:lpstr>PowerPoint Presentation</vt:lpstr>
      <vt:lpstr>Our skeleton changes as our body develops and ages!!</vt:lpstr>
      <vt:lpstr>There are 3 types of joints</vt:lpstr>
      <vt:lpstr>PowerPoint Presentation</vt:lpstr>
      <vt:lpstr>PowerPoint Presentation</vt:lpstr>
      <vt:lpstr>Joints connect parts of the skeletal system</vt:lpstr>
    </vt:vector>
  </TitlesOfParts>
  <Company>Microsoft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Skeletal System</dc:title>
  <dc:creator>Stacey Peppler</dc:creator>
  <cp:lastModifiedBy>Daniel Quillen</cp:lastModifiedBy>
  <cp:revision>22</cp:revision>
  <dcterms:created xsi:type="dcterms:W3CDTF">2007-11-04T16:25:40Z</dcterms:created>
  <dcterms:modified xsi:type="dcterms:W3CDTF">2020-03-24T17:33:59Z</dcterms:modified>
</cp:coreProperties>
</file>