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692D-E9B5-4918-A1BB-F5BE832926F0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D514-A42A-4444-8972-4B8FA4073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4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Immune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3421268"/>
            <a:ext cx="6498159" cy="916641"/>
          </a:xfrm>
        </p:spPr>
        <p:txBody>
          <a:bodyPr>
            <a:normAutofit/>
          </a:bodyPr>
          <a:lstStyle/>
          <a:p>
            <a:r>
              <a:rPr lang="en-US" sz="4000" dirty="0"/>
              <a:t>The Body’s Defense</a:t>
            </a:r>
          </a:p>
        </p:txBody>
      </p:sp>
    </p:spTree>
    <p:extLst>
      <p:ext uri="{BB962C8B-B14F-4D97-AF65-F5344CB8AC3E}">
        <p14:creationId xmlns:p14="http://schemas.microsoft.com/office/powerpoint/2010/main" val="2060047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231" y="107576"/>
            <a:ext cx="8497296" cy="1336956"/>
          </a:xfrm>
        </p:spPr>
        <p:txBody>
          <a:bodyPr/>
          <a:lstStyle/>
          <a:p>
            <a:r>
              <a:rPr lang="en-US" dirty="0"/>
              <a:t>Preventing Infectious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Immunity- the body’s ability to destroy pathogens before they can cause disease</a:t>
            </a:r>
          </a:p>
          <a:p>
            <a:r>
              <a:rPr lang="en-US" dirty="0"/>
              <a:t>Two types of immunity: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Active- antibodies come from the person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Passive- antibodies come from outside the person</a:t>
            </a:r>
          </a:p>
        </p:txBody>
      </p:sp>
    </p:spTree>
    <p:extLst>
      <p:ext uri="{BB962C8B-B14F-4D97-AF65-F5344CB8AC3E}">
        <p14:creationId xmlns:p14="http://schemas.microsoft.com/office/powerpoint/2010/main" val="309614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10" y="107576"/>
            <a:ext cx="8528650" cy="1336956"/>
          </a:xfrm>
        </p:spPr>
        <p:txBody>
          <a:bodyPr/>
          <a:lstStyle/>
          <a:p>
            <a:r>
              <a:rPr lang="en-US" dirty="0"/>
              <a:t>Preventing Infectious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rmAutofit/>
          </a:bodyPr>
          <a:lstStyle/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Active Immunity -occurs when a person’s own immune system produces antibodies in response to the presence of a pathogen.</a:t>
            </a:r>
          </a:p>
          <a:p>
            <a:pPr marL="1089025" lvl="2" indent="-457200"/>
            <a:r>
              <a:rPr lang="en-US" sz="2400" dirty="0"/>
              <a:t>T Cells and B Cells help destroy pathogens and keep a “memory” of the pathogen’s antigen.</a:t>
            </a:r>
          </a:p>
          <a:p>
            <a:pPr marL="1089025" lvl="2" indent="-457200"/>
            <a:r>
              <a:rPr lang="en-US" sz="2400" dirty="0"/>
              <a:t>Lasts for many years and sometimes for life. Ex: chicken pox.</a:t>
            </a:r>
          </a:p>
          <a:p>
            <a:pPr lvl="1"/>
            <a:r>
              <a:rPr lang="en-US" sz="2400" dirty="0"/>
              <a:t>Vaccination - (immunization)- harmless antigens are deliberately introduced to a person’s body to produce active immunity.</a:t>
            </a:r>
          </a:p>
          <a:p>
            <a:pPr lvl="1"/>
            <a:r>
              <a:rPr lang="en-US" sz="2400" dirty="0"/>
              <a:t>Vaccine - the substance used in vaccinations. Consists of pathogens that have been weakened or killed.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9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54" y="107576"/>
            <a:ext cx="8716784" cy="1336956"/>
          </a:xfrm>
        </p:spPr>
        <p:txBody>
          <a:bodyPr/>
          <a:lstStyle/>
          <a:p>
            <a:r>
              <a:rPr lang="en-US" dirty="0"/>
              <a:t>Preventing Infectious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98" y="1600200"/>
            <a:ext cx="8607040" cy="5257799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dirty="0"/>
              <a:t>Passive Immunity - when the antibodies that fight the pathogen come from another source rather than the person’s own body</a:t>
            </a:r>
          </a:p>
          <a:p>
            <a:pPr lvl="1"/>
            <a:r>
              <a:rPr lang="en-US" sz="2400" dirty="0"/>
              <a:t>Lasts no more than a few months.</a:t>
            </a:r>
          </a:p>
          <a:p>
            <a:pPr lvl="1"/>
            <a:r>
              <a:rPr lang="en-US" sz="2400" dirty="0"/>
              <a:t>Babies acquire passive immunity to some diseases before birth from their mother.</a:t>
            </a:r>
          </a:p>
          <a:p>
            <a:pPr lvl="1"/>
            <a:r>
              <a:rPr lang="en-US" sz="2400" dirty="0"/>
              <a:t>You develop immunity from some diseases because you have had them before or you have been vaccinated. You will still become sick from them from time to time.</a:t>
            </a:r>
          </a:p>
          <a:p>
            <a:pPr lvl="1"/>
            <a:r>
              <a:rPr lang="en-US" sz="2400" dirty="0"/>
              <a:t>Antibiotics - chemicals that kill or slow down the growth of bacteria. </a:t>
            </a:r>
          </a:p>
          <a:p>
            <a:pPr lvl="2"/>
            <a:r>
              <a:rPr lang="en-US" sz="2400" dirty="0"/>
              <a:t>No medications cure viral illnesses!!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749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Body’s Lines of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87" y="1600200"/>
            <a:ext cx="8638396" cy="5257799"/>
          </a:xfrm>
        </p:spPr>
        <p:txBody>
          <a:bodyPr/>
          <a:lstStyle/>
          <a:p>
            <a:r>
              <a:rPr lang="en-US" dirty="0"/>
              <a:t>The body has three lines of defense against pathogens: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Barriers - skin, breathing passages, mouth, and stomach trap and kill most pathogens.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Inflammatory Response - fluid and some WBC’s leak from blood vessels into tissues to fight pathogens.</a:t>
            </a:r>
          </a:p>
          <a:p>
            <a:pPr marL="1089025" lvl="2" indent="-457200"/>
            <a:r>
              <a:rPr lang="en-US" sz="2400" dirty="0"/>
              <a:t>The WBC’s are called phagocytes- they engulf and destroy the pathogens.</a:t>
            </a:r>
          </a:p>
          <a:p>
            <a:pPr marL="1089025" lvl="2" indent="-457200"/>
            <a:r>
              <a:rPr lang="en-US" sz="2400" dirty="0"/>
              <a:t>Inflammatory responses include a red, swollen, warm area and sometimes fever.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Immune Response- these cells can distinguish between different kinds of pathogens and react to each kind with a specific defense.</a:t>
            </a:r>
          </a:p>
          <a:p>
            <a:pPr marL="80645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2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Lymphocytes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8998982" cy="5110800"/>
          </a:xfrm>
        </p:spPr>
        <p:txBody>
          <a:bodyPr>
            <a:normAutofit/>
          </a:bodyPr>
          <a:lstStyle/>
          <a:p>
            <a:r>
              <a:rPr lang="en-US" dirty="0"/>
              <a:t>WBC’s that target specific pathogens are called lymphocytes.</a:t>
            </a:r>
          </a:p>
          <a:p>
            <a:pPr lvl="1"/>
            <a:r>
              <a:rPr lang="en-US" sz="2400" dirty="0"/>
              <a:t>2 major types: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/>
              <a:t>T Cells- identify pathogens by recognizing their antigens.</a:t>
            </a:r>
          </a:p>
          <a:p>
            <a:pPr marL="1438275" lvl="3" indent="-457200"/>
            <a:r>
              <a:rPr lang="en-US" sz="2400" dirty="0"/>
              <a:t>Antigens are molecules that the immune system recognizes as either a part of your body or coming from outside your body.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sz="2400" dirty="0"/>
              <a:t>B Cells- produce chemicals called antibodies.</a:t>
            </a:r>
          </a:p>
          <a:p>
            <a:pPr marL="1438275" lvl="3" indent="-457200"/>
            <a:r>
              <a:rPr lang="en-US" sz="2400" dirty="0"/>
              <a:t>Antibodies bind to antigens and destroy them. </a:t>
            </a:r>
          </a:p>
          <a:p>
            <a:pPr marL="1438275" lvl="3" indent="-457200"/>
            <a:r>
              <a:rPr lang="en-US" sz="2400" dirty="0"/>
              <a:t>Each kind of B Cell produces an antibody that can only bind to one kind of antigen.</a:t>
            </a:r>
          </a:p>
          <a:p>
            <a:pPr marL="981075" lvl="3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691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Autofit/>
          </a:bodyPr>
          <a:lstStyle/>
          <a:p>
            <a:r>
              <a:rPr lang="en-US" dirty="0"/>
              <a:t>Non-Infectious diseases are NOT caused by micro-organisms and are NOT spread from person to person.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Allergy- the immune system is overly sensitive to a foreign substance- something not normally found in the body.</a:t>
            </a:r>
          </a:p>
          <a:p>
            <a:pPr marL="1089025" lvl="2" indent="-457200"/>
            <a:r>
              <a:rPr lang="en-US" sz="2400" dirty="0"/>
              <a:t>Allergen- any substance that causes an allergy: dust, pollen, molds, some foods or medicines.</a:t>
            </a:r>
          </a:p>
          <a:p>
            <a:pPr marL="1089025" lvl="2" indent="-457200"/>
            <a:r>
              <a:rPr lang="en-US" sz="2400" dirty="0"/>
              <a:t>Histamine- chemical responsible for symptoms of allergies, like sneezing or watery eyes.</a:t>
            </a:r>
          </a:p>
          <a:p>
            <a:pPr marL="1089025" lvl="2" indent="-457200"/>
            <a:r>
              <a:rPr lang="en-US" sz="2400" dirty="0"/>
              <a:t>Asthma- when the respiratory passages narrow causing the person to wheeze and become short of breath.</a:t>
            </a:r>
          </a:p>
          <a:p>
            <a:pPr marL="34925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359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Diabetes- when either your pancreas fails to produce enough insulin or your body’s cells cannot use it properly. As a result, there are high levels of glucose in the blood and glucose is excreted in the urine. The body cells do not contain enough glucose.</a:t>
            </a:r>
          </a:p>
          <a:p>
            <a:r>
              <a:rPr lang="en-US" dirty="0"/>
              <a:t>Insulin - produced by pancreas- chemical that enables your cells to take in glucose from the blood and use it for energy.</a:t>
            </a:r>
          </a:p>
          <a:p>
            <a:r>
              <a:rPr lang="en-US" dirty="0"/>
              <a:t>Type I Diabetes- most serious- person needs insulin injections. </a:t>
            </a:r>
          </a:p>
          <a:p>
            <a:r>
              <a:rPr lang="en-US" dirty="0"/>
              <a:t>Type II Diabetes - controlled by diet, weight control, and exercise.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2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20" y="1600200"/>
            <a:ext cx="8795173" cy="5257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3. Cancer - a disease in which cells multiply uncontrollably, over and over, destroying healthy tissue in the process.</a:t>
            </a:r>
          </a:p>
          <a:p>
            <a:r>
              <a:rPr lang="en-US" dirty="0"/>
              <a:t>Tumors develop when a cancerous cell divides over and over to form abnormal tissue masses.</a:t>
            </a:r>
          </a:p>
          <a:p>
            <a:r>
              <a:rPr lang="en-US" dirty="0"/>
              <a:t>Surgery, drugs, and radiation are used to treat cancer.</a:t>
            </a:r>
          </a:p>
          <a:p>
            <a:r>
              <a:rPr lang="en-US" dirty="0"/>
              <a:t>Carcinogens are substances or factors in the environment that can cause cancer. Avoid carcinogens such as tobacco or over-exposure to sunlight.</a:t>
            </a:r>
          </a:p>
        </p:txBody>
      </p:sp>
    </p:spTree>
    <p:extLst>
      <p:ext uri="{BB962C8B-B14F-4D97-AF65-F5344CB8AC3E}">
        <p14:creationId xmlns:p14="http://schemas.microsoft.com/office/powerpoint/2010/main" val="352722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16720"/>
          </a:xfrm>
        </p:spPr>
        <p:txBody>
          <a:bodyPr>
            <a:normAutofit/>
          </a:bodyPr>
          <a:lstStyle/>
          <a:p>
            <a:r>
              <a:rPr lang="en-US" dirty="0"/>
              <a:t>Infectious diseases are disease that can pass from one organism to another.</a:t>
            </a:r>
          </a:p>
          <a:p>
            <a:r>
              <a:rPr lang="en-US" dirty="0"/>
              <a:t>Pathogens are organisms that cause disease. Diseases caused by pathogens are infectious.</a:t>
            </a:r>
          </a:p>
          <a:p>
            <a:r>
              <a:rPr lang="en-US" dirty="0"/>
              <a:t>The four major groups of human pathogens are: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Bacteria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Viruses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/>
              <a:t>Fungi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 err="1"/>
              <a:t>Protists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3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Autofit/>
          </a:bodyPr>
          <a:lstStyle/>
          <a:p>
            <a:r>
              <a:rPr lang="en-US" dirty="0"/>
              <a:t>Bacteria- one-celled microorganisms </a:t>
            </a:r>
          </a:p>
          <a:p>
            <a:pPr lvl="1"/>
            <a:r>
              <a:rPr lang="en-US" sz="2400" dirty="0"/>
              <a:t>Examples include strep throat and tetanus.</a:t>
            </a:r>
          </a:p>
          <a:p>
            <a:pPr lvl="1"/>
            <a:r>
              <a:rPr lang="en-US" sz="2400" dirty="0"/>
              <a:t>Other bacterial pathogens produce a poison called a toxin that damages cells.</a:t>
            </a:r>
          </a:p>
          <a:p>
            <a:r>
              <a:rPr lang="en-US" dirty="0"/>
              <a:t>Viruses- smallest pathogens</a:t>
            </a:r>
          </a:p>
          <a:p>
            <a:pPr lvl="1"/>
            <a:r>
              <a:rPr lang="en-US" sz="2400" dirty="0"/>
              <a:t>Cannot reproduce unless inside living cells.</a:t>
            </a:r>
          </a:p>
          <a:p>
            <a:pPr lvl="1"/>
            <a:r>
              <a:rPr lang="en-US" sz="2400" dirty="0"/>
              <a:t>When viruses infect cells, the cells are damaged or destroyed, and the damaged cells release new viruses to infect other cells.</a:t>
            </a:r>
          </a:p>
          <a:p>
            <a:pPr lvl="1"/>
            <a:r>
              <a:rPr lang="en-US" sz="2400" dirty="0"/>
              <a:t>Examples include influenza (flu), colds, chicken pox, and AIDS.</a:t>
            </a:r>
          </a:p>
        </p:txBody>
      </p:sp>
    </p:spTree>
    <p:extLst>
      <p:ext uri="{BB962C8B-B14F-4D97-AF65-F5344CB8AC3E}">
        <p14:creationId xmlns:p14="http://schemas.microsoft.com/office/powerpoint/2010/main" val="225587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5110800"/>
          </a:xfrm>
        </p:spPr>
        <p:txBody>
          <a:bodyPr>
            <a:normAutofit/>
          </a:bodyPr>
          <a:lstStyle/>
          <a:p>
            <a:r>
              <a:rPr lang="en-US" dirty="0"/>
              <a:t>Fungi- example- athlete’s foot</a:t>
            </a:r>
          </a:p>
          <a:p>
            <a:r>
              <a:rPr lang="en-US" dirty="0" err="1"/>
              <a:t>Protist</a:t>
            </a:r>
            <a:r>
              <a:rPr lang="en-US" dirty="0"/>
              <a:t>- example- malaria</a:t>
            </a:r>
          </a:p>
          <a:p>
            <a:r>
              <a:rPr lang="en-US" dirty="0"/>
              <a:t>Sources of pathogens include: </a:t>
            </a:r>
          </a:p>
          <a:p>
            <a:pPr lvl="1"/>
            <a:r>
              <a:rPr lang="en-US" sz="2400" dirty="0"/>
              <a:t>Another person - physical contact like shaking hands, or indirect contact like sneezing or coughing.</a:t>
            </a:r>
          </a:p>
          <a:p>
            <a:pPr lvl="1"/>
            <a:r>
              <a:rPr lang="en-US" sz="2400" dirty="0"/>
              <a:t>Contaminated object - eating food, drinking water, or using silverware that’s infected.</a:t>
            </a:r>
          </a:p>
          <a:p>
            <a:pPr lvl="1"/>
            <a:r>
              <a:rPr lang="en-US" sz="2400" dirty="0"/>
              <a:t>Animal Bite</a:t>
            </a:r>
          </a:p>
          <a:p>
            <a:pPr lvl="1"/>
            <a:r>
              <a:rPr lang="en-US" sz="2400" dirty="0"/>
              <a:t>Environment - tetanus and botulism live naturally in the environment.</a:t>
            </a:r>
          </a:p>
          <a:p>
            <a:pPr marL="349250" lvl="1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6054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172</TotalTime>
  <Words>838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News Gothic MT</vt:lpstr>
      <vt:lpstr>Wingdings 2</vt:lpstr>
      <vt:lpstr>Breeze</vt:lpstr>
      <vt:lpstr>The Immune System</vt:lpstr>
      <vt:lpstr>The Body’s Lines of Defense</vt:lpstr>
      <vt:lpstr>Lymphocytes</vt:lpstr>
      <vt:lpstr>Non-Infectious Diseases</vt:lpstr>
      <vt:lpstr>Non-Infectious Diseases</vt:lpstr>
      <vt:lpstr>Non-Infectious Diseases</vt:lpstr>
      <vt:lpstr>Infectious Diseases</vt:lpstr>
      <vt:lpstr>Infectious Diseases</vt:lpstr>
      <vt:lpstr>Infectious Diseases</vt:lpstr>
      <vt:lpstr>Preventing Infectious Disease</vt:lpstr>
      <vt:lpstr>Preventing Infectious Disease</vt:lpstr>
      <vt:lpstr>Preventing Infectious Disease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Stephanie Coggins</dc:creator>
  <cp:lastModifiedBy>Daniel Quillen</cp:lastModifiedBy>
  <cp:revision>11</cp:revision>
  <dcterms:created xsi:type="dcterms:W3CDTF">2012-04-22T17:41:19Z</dcterms:created>
  <dcterms:modified xsi:type="dcterms:W3CDTF">2020-03-24T17:40:30Z</dcterms:modified>
</cp:coreProperties>
</file>