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4" r:id="rId17"/>
    <p:sldId id="276" r:id="rId18"/>
    <p:sldId id="275" r:id="rId19"/>
    <p:sldId id="270" r:id="rId20"/>
    <p:sldId id="271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ftan.com/thermodynamics/AIR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IurnFyGd4" TargetMode="External"/><Relationship Id="rId2" Type="http://schemas.openxmlformats.org/officeDocument/2006/relationships/hyperlink" Target="https://youtu.be/3CerJbZ-dm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_037xabLLA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393"/>
            <a:ext cx="9448800" cy="18250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Earths Atmosphere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Radiation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15" y="1293028"/>
            <a:ext cx="6496621" cy="49256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35% of the suns radiation is reflected back to outer space.</a:t>
            </a:r>
          </a:p>
          <a:p>
            <a:pPr lvl="2">
              <a:buFontTx/>
              <a:buChar char="-"/>
            </a:pPr>
            <a:r>
              <a:rPr lang="en-US" dirty="0" smtClean="0"/>
              <a:t>4% is reflected from the Earth’s surface.</a:t>
            </a:r>
          </a:p>
          <a:p>
            <a:pPr lvl="2">
              <a:buFontTx/>
              <a:buChar char="-"/>
            </a:pPr>
            <a:r>
              <a:rPr lang="en-US" dirty="0" smtClean="0"/>
              <a:t>6% is reflected by the atmosphere.</a:t>
            </a:r>
          </a:p>
          <a:p>
            <a:pPr lvl="2">
              <a:buFontTx/>
              <a:buChar char="-"/>
            </a:pPr>
            <a:r>
              <a:rPr lang="en-US" dirty="0" smtClean="0"/>
              <a:t>25% is reflected by the clouds.</a:t>
            </a:r>
          </a:p>
          <a:p>
            <a:pPr>
              <a:buFontTx/>
              <a:buChar char="-"/>
            </a:pPr>
            <a:r>
              <a:rPr lang="en-US" dirty="0" smtClean="0"/>
              <a:t>65% of the suns radiation is absorbed.</a:t>
            </a:r>
          </a:p>
          <a:p>
            <a:pPr lvl="2">
              <a:buFontTx/>
              <a:buChar char="-"/>
            </a:pPr>
            <a:r>
              <a:rPr lang="en-US" dirty="0" smtClean="0"/>
              <a:t>15% is absorbed by the atmosphere.</a:t>
            </a:r>
          </a:p>
          <a:p>
            <a:pPr lvl="2">
              <a:buFontTx/>
              <a:buChar char="-"/>
            </a:pPr>
            <a:r>
              <a:rPr lang="en-US" dirty="0" smtClean="0"/>
              <a:t>50% is absorbed either directly or indirectly by the Earth’s surface.</a:t>
            </a:r>
          </a:p>
          <a:p>
            <a:pPr lvl="2">
              <a:buFontTx/>
              <a:buChar char="-"/>
            </a:pPr>
            <a:r>
              <a:rPr lang="en-US" dirty="0" smtClean="0"/>
              <a:t>Creates the warmth of the atmosphere and provides temperature to maintain life by conduction and convection.</a:t>
            </a:r>
          </a:p>
        </p:txBody>
      </p:sp>
      <p:pic>
        <p:nvPicPr>
          <p:cNvPr id="7" name="Picture 10" descr="C1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4" y="1293028"/>
            <a:ext cx="4947138" cy="45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7" y="49236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Radiation Conduction/ Convection</a:t>
            </a:r>
            <a:endParaRPr lang="en-US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739" y="1969477"/>
            <a:ext cx="4808498" cy="424920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Radiation Convection</a:t>
            </a:r>
          </a:p>
          <a:p>
            <a:pPr lvl="1">
              <a:buFontTx/>
              <a:buChar char="-"/>
            </a:pPr>
            <a:r>
              <a:rPr lang="en-US" dirty="0" smtClean="0"/>
              <a:t>Pockets of air near the Earth’s surface are heated, and become less dense than its surrounding air, and rise.</a:t>
            </a:r>
          </a:p>
          <a:p>
            <a:pPr lvl="1">
              <a:buFontTx/>
              <a:buChar char="-"/>
            </a:pPr>
            <a:r>
              <a:rPr lang="en-US" dirty="0" smtClean="0"/>
              <a:t>As the warm air rises, it expands and </a:t>
            </a:r>
            <a:r>
              <a:rPr lang="en-US" dirty="0" err="1" smtClean="0"/>
              <a:t>beging</a:t>
            </a:r>
            <a:r>
              <a:rPr lang="en-US" dirty="0" smtClean="0"/>
              <a:t> to cool.</a:t>
            </a:r>
          </a:p>
          <a:p>
            <a:pPr lvl="1">
              <a:buFontTx/>
              <a:buChar char="-"/>
            </a:pPr>
            <a:r>
              <a:rPr lang="en-US" dirty="0" smtClean="0"/>
              <a:t>Once it cools below the temperature of its surrounding air, it increases in density and sinks.</a:t>
            </a:r>
          </a:p>
          <a:p>
            <a:pPr lvl="1">
              <a:buFontTx/>
              <a:buChar char="-"/>
            </a:pPr>
            <a:r>
              <a:rPr lang="en-US" dirty="0" smtClean="0"/>
              <a:t>The main mechanisms responsible </a:t>
            </a:r>
            <a:r>
              <a:rPr lang="en-US" dirty="0" err="1" smtClean="0"/>
              <a:t>fo</a:t>
            </a:r>
            <a:r>
              <a:rPr lang="en-US" dirty="0" smtClean="0"/>
              <a:t> the vertical motions of air, which in turn cause the different types of weather.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2765" y="1969477"/>
            <a:ext cx="4550590" cy="424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Radiation Conduction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Energy is transferred from the particles of the air near the Earths surface to the particles of the air in the lower layer of the atmosphere.</a:t>
            </a:r>
          </a:p>
          <a:p>
            <a:pPr lvl="1">
              <a:buFontTx/>
              <a:buChar char="-"/>
            </a:pPr>
            <a:r>
              <a:rPr lang="en-US" dirty="0" smtClean="0"/>
              <a:t>For conduction to occur, substance must be in direct contact with one another.</a:t>
            </a:r>
          </a:p>
          <a:p>
            <a:pPr lvl="1">
              <a:buFontTx/>
              <a:buChar char="-"/>
            </a:pPr>
            <a:r>
              <a:rPr lang="en-US" dirty="0" smtClean="0"/>
              <a:t>ONLY AFFECTS a very THIN atmospheric layer near the Earths surface.</a:t>
            </a:r>
          </a:p>
        </p:txBody>
      </p:sp>
    </p:spTree>
    <p:extLst>
      <p:ext uri="{BB962C8B-B14F-4D97-AF65-F5344CB8AC3E}">
        <p14:creationId xmlns:p14="http://schemas.microsoft.com/office/powerpoint/2010/main" val="32782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1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0" y="609600"/>
            <a:ext cx="11399254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99" y="389233"/>
            <a:ext cx="9299331" cy="2002273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solidFill>
                  <a:schemeClr val="accent3">
                    <a:lumMod val="50000"/>
                  </a:schemeClr>
                </a:solidFill>
              </a:rPr>
              <a:t>State of the Atmosphere</a:t>
            </a:r>
            <a:endParaRPr lang="en-US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93" y="2391504"/>
            <a:ext cx="548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Temperature Versus Heat</a:t>
            </a:r>
          </a:p>
          <a:p>
            <a:endParaRPr lang="en-US" sz="2200" dirty="0"/>
          </a:p>
          <a:p>
            <a:r>
              <a:rPr lang="en-US" sz="2200" dirty="0" smtClean="0"/>
              <a:t>	Temperature- Measurement of ho rapidly or slowly molecules move around.</a:t>
            </a:r>
          </a:p>
          <a:p>
            <a:endParaRPr lang="en-US" sz="2200" dirty="0"/>
          </a:p>
          <a:p>
            <a:r>
              <a:rPr lang="en-US" sz="2200" dirty="0" smtClean="0"/>
              <a:t>	Heat- The transfer of energy that occurs because of a difference in temperature between two or more substance.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940061" y="3530276"/>
            <a:ext cx="414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*IMPORTANT*</a:t>
            </a:r>
          </a:p>
          <a:p>
            <a:r>
              <a:rPr lang="en-US" dirty="0" smtClean="0"/>
              <a:t>HEAT is the transfer of energy that fuels the atmospheric processes, while TEMPERATURE is used to measure and interpret that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99" y="389233"/>
            <a:ext cx="9299331" cy="2002273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solidFill>
                  <a:schemeClr val="accent3">
                    <a:lumMod val="50000"/>
                  </a:schemeClr>
                </a:solidFill>
              </a:rPr>
              <a:t>State of the Atmosphere</a:t>
            </a:r>
            <a:endParaRPr lang="en-US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54" y="1781908"/>
            <a:ext cx="55567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Temperature Versus Heat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Measuring Temperature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- Temperature can be measured in degrees Fahrenheit (ºF), in degrees Celsius (ºC), or in kelvins (K), the SI unit of temperature.</a:t>
            </a:r>
          </a:p>
          <a:p>
            <a:r>
              <a:rPr lang="en-US" sz="2200" dirty="0" smtClean="0"/>
              <a:t>		- The Kelvin Scale measures the number of kelvins above absolute zero, a point where molecular motion theoretically </a:t>
            </a:r>
            <a:r>
              <a:rPr lang="en-US" sz="2200" dirty="0" err="1" smtClean="0"/>
              <a:t>stopsl</a:t>
            </a:r>
            <a:endParaRPr lang="en-US" sz="2200" dirty="0"/>
          </a:p>
        </p:txBody>
      </p:sp>
      <p:pic>
        <p:nvPicPr>
          <p:cNvPr id="6" name="Picture 19" descr="C1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20" y="1796820"/>
            <a:ext cx="5576011" cy="50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99" y="389233"/>
            <a:ext cx="9299331" cy="2002273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solidFill>
                  <a:schemeClr val="accent3">
                    <a:lumMod val="50000"/>
                  </a:schemeClr>
                </a:solidFill>
              </a:rPr>
              <a:t>State of the Atmosphere</a:t>
            </a:r>
            <a:endParaRPr lang="en-US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3102" y="2157047"/>
            <a:ext cx="7174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Temperature Versus Heat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Dew Point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- The Temperature to which air must be cooled at constant pressure to reach saturation.</a:t>
            </a:r>
          </a:p>
          <a:p>
            <a:endParaRPr lang="en-US" sz="2200" dirty="0"/>
          </a:p>
          <a:p>
            <a:r>
              <a:rPr lang="en-US" sz="2200" dirty="0" smtClean="0"/>
              <a:t>	Saturation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- Point at which the air holds as much water vapor as it possibly can.</a:t>
            </a:r>
          </a:p>
          <a:p>
            <a:endParaRPr lang="en-US" sz="2200" dirty="0"/>
          </a:p>
          <a:p>
            <a:r>
              <a:rPr lang="en-US" sz="2200" dirty="0" smtClean="0"/>
              <a:t>	Condensation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- When matter changes state from a gas to a liquid.</a:t>
            </a:r>
          </a:p>
        </p:txBody>
      </p:sp>
    </p:spTree>
    <p:extLst>
      <p:ext uri="{BB962C8B-B14F-4D97-AF65-F5344CB8AC3E}">
        <p14:creationId xmlns:p14="http://schemas.microsoft.com/office/powerpoint/2010/main" val="6264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3805"/>
            <a:ext cx="9448800" cy="18250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Air Components and Air pressure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2878"/>
            <a:ext cx="9448800" cy="685800"/>
          </a:xfrm>
        </p:spPr>
        <p:txBody>
          <a:bodyPr/>
          <a:lstStyle/>
          <a:p>
            <a:pPr algn="ctr"/>
            <a:r>
              <a:rPr lang="en-US" dirty="0" smtClean="0"/>
              <a:t>What’s Air? {Activity}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784" y="1008184"/>
            <a:ext cx="8194432" cy="9087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Atmospheric Composition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7124"/>
            <a:ext cx="9448800" cy="685800"/>
          </a:xfrm>
        </p:spPr>
        <p:txBody>
          <a:bodyPr/>
          <a:lstStyle/>
          <a:p>
            <a:r>
              <a:rPr lang="en-US" dirty="0" smtClean="0"/>
              <a:t>Quick Video (Altitude, Air Density, and the Effects on the Human Body]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2" y="200378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chemeClr val="accent3">
                    <a:lumMod val="50000"/>
                  </a:schemeClr>
                </a:solidFill>
              </a:rPr>
              <a:t>Components of air</a:t>
            </a:r>
            <a:endParaRPr lang="en-US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94" y="3083587"/>
            <a:ext cx="3223846" cy="4132175"/>
          </a:xfrm>
        </p:spPr>
        <p:txBody>
          <a:bodyPr/>
          <a:lstStyle/>
          <a:p>
            <a:pPr algn="ctr"/>
            <a:r>
              <a:rPr lang="en-US" dirty="0" smtClean="0"/>
              <a:t>What Components make up air?</a:t>
            </a:r>
          </a:p>
          <a:p>
            <a:pPr algn="ctr"/>
            <a:r>
              <a:rPr lang="en-US" dirty="0" smtClean="0"/>
              <a:t>Air is made up of five main gases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Nitrogen (N)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Oxygen (O)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Carbon Dioxide (CO2)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Hydrogen (H)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Argon (</a:t>
            </a:r>
            <a:r>
              <a:rPr lang="en-US" dirty="0" err="1" smtClean="0"/>
              <a:t>Ar</a:t>
            </a:r>
            <a:r>
              <a:rPr lang="en-US" dirty="0" smtClean="0"/>
              <a:t>)</a:t>
            </a:r>
          </a:p>
        </p:txBody>
      </p:sp>
      <p:pic>
        <p:nvPicPr>
          <p:cNvPr id="4" name="Picture 12" descr="air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1" y="1978582"/>
            <a:ext cx="3768970" cy="259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I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261" y="4573610"/>
            <a:ext cx="3768970" cy="20849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70588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Air pressure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616"/>
            <a:ext cx="4870938" cy="42550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don’t notice air pressure because we live our whole lives exposed to 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Air Pressure is created from the gravitational attraction between the Earth and the atmospheric gases. This causes the particles of gas to be pulled towards the center of the Earth.</a:t>
            </a:r>
          </a:p>
          <a:p>
            <a:endParaRPr lang="en-US" dirty="0"/>
          </a:p>
          <a:p>
            <a:r>
              <a:rPr lang="en-US" dirty="0" smtClean="0"/>
              <a:t>Changes in the air pressure cause changes in the weather. </a:t>
            </a:r>
          </a:p>
          <a:p>
            <a:pPr lvl="1"/>
            <a:r>
              <a:rPr lang="en-US" dirty="0" smtClean="0"/>
              <a:t>High Pressure= Cold Air</a:t>
            </a:r>
          </a:p>
          <a:p>
            <a:pPr lvl="1"/>
            <a:r>
              <a:rPr lang="en-US" dirty="0" smtClean="0"/>
              <a:t>Low Pressure= Warm Air</a:t>
            </a:r>
            <a:endParaRPr lang="en-US" dirty="0"/>
          </a:p>
        </p:txBody>
      </p:sp>
      <p:pic>
        <p:nvPicPr>
          <p:cNvPr id="4100" name="Picture 4" descr="Image result for air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9692"/>
            <a:ext cx="2333590" cy="31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167" y="273985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Key Vocabulary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95458" y="1323985"/>
                <a:ext cx="5324341" cy="48947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b="1" dirty="0" smtClean="0"/>
                  <a:t>Exosphere- Composed of light gases such as helium and hydrogen.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pPr lvl="0"/>
                <a:r>
                  <a:rPr lang="en-US" b="1" dirty="0" smtClean="0"/>
                  <a:t>Mesosphere- Coldest Layer of the atmosphere. Contains strong winds, and is were meteors are found.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pPr lvl="0"/>
                <a:r>
                  <a:rPr lang="en-US" b="1" dirty="0" smtClean="0"/>
                  <a:t>Ozone- Layer of the atmosphere that’s formed when an additional third oxygen atom is attached to an oxygen molecule creating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95458" y="1323985"/>
                <a:ext cx="5324341" cy="4894700"/>
              </a:xfrm>
              <a:blipFill rotWithShape="0">
                <a:blip r:embed="rId2"/>
                <a:stretch>
                  <a:fillRect l="-1260" t="-1494" r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9784" y="1323985"/>
            <a:ext cx="5316415" cy="4894699"/>
          </a:xfrm>
        </p:spPr>
        <p:txBody>
          <a:bodyPr/>
          <a:lstStyle/>
          <a:p>
            <a:r>
              <a:rPr lang="en-US" b="1" dirty="0" smtClean="0"/>
              <a:t>Radiation- The transfer of energy through space by visible light, ultraviolet radiation, and other forms of electromagnetic waves.</a:t>
            </a:r>
          </a:p>
          <a:p>
            <a:endParaRPr lang="en-US" b="1" dirty="0"/>
          </a:p>
          <a:p>
            <a:r>
              <a:rPr lang="en-US" b="1" dirty="0" smtClean="0"/>
              <a:t>Electromagnetic Waves- A wave produced by the acceleration of an electric charge and propagated by the periodic variation of intensities of, usually, perpendicular electric and magnetic fields.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7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70588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Air pressure Cont.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131" y="1963616"/>
            <a:ext cx="5175738" cy="1740876"/>
          </a:xfrm>
        </p:spPr>
        <p:txBody>
          <a:bodyPr>
            <a:normAutofit/>
          </a:bodyPr>
          <a:lstStyle/>
          <a:p>
            <a:r>
              <a:rPr lang="en-US" dirty="0" smtClean="0"/>
              <a:t>Atmospheric pressure </a:t>
            </a:r>
            <a:r>
              <a:rPr lang="en-US" u="sng" dirty="0" smtClean="0"/>
              <a:t>decreases</a:t>
            </a:r>
            <a:r>
              <a:rPr lang="en-US" dirty="0" smtClean="0"/>
              <a:t> as the altitude increases. </a:t>
            </a:r>
            <a:r>
              <a:rPr lang="en-US" u="sng" dirty="0" smtClean="0"/>
              <a:t>(There are fewer and fewer gas particles exerting pressure on a given area).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1"/>
            <a:ext cx="12192000" cy="9554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Relationship Between air pressure and wind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4632"/>
            <a:ext cx="6852275" cy="3968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Wind</a:t>
            </a:r>
          </a:p>
          <a:p>
            <a:r>
              <a:rPr lang="en-US" dirty="0" smtClean="0"/>
              <a:t>Air moves in response to density imbalances created by the unequal heating and cooling of the Earth’s Surface.</a:t>
            </a:r>
          </a:p>
          <a:p>
            <a:pPr lvl="2"/>
            <a:r>
              <a:rPr lang="en-US" dirty="0" smtClean="0"/>
              <a:t>Creating areas of High and low Pressure</a:t>
            </a:r>
          </a:p>
          <a:p>
            <a:r>
              <a:rPr lang="en-US" u="sng" dirty="0" smtClean="0"/>
              <a:t>Wind</a:t>
            </a:r>
            <a:r>
              <a:rPr lang="en-US" b="1" dirty="0"/>
              <a:t> </a:t>
            </a:r>
            <a:r>
              <a:rPr lang="en-US" dirty="0" smtClean="0"/>
              <a:t>is the air moving in response to differences in the temperatures. Air moves from areas of high pressure to areas of low pressure.</a:t>
            </a:r>
          </a:p>
          <a:p>
            <a:r>
              <a:rPr lang="en-US" dirty="0" smtClean="0"/>
              <a:t>Wind speed increases with height in altitude because of there be less friction.</a:t>
            </a:r>
          </a:p>
          <a:p>
            <a:endParaRPr lang="en-US" dirty="0"/>
          </a:p>
        </p:txBody>
      </p:sp>
      <p:pic>
        <p:nvPicPr>
          <p:cNvPr id="13314" name="Picture 2" descr="Image result for high low air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75" y="2174632"/>
            <a:ext cx="5110638" cy="39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8861"/>
            <a:ext cx="12192000" cy="10257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Air pressure- Temperature-Density relationship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4630"/>
            <a:ext cx="5509846" cy="4249615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 Inversion</a:t>
            </a:r>
          </a:p>
          <a:p>
            <a:pPr lvl="1"/>
            <a:r>
              <a:rPr lang="en-US" dirty="0" smtClean="0"/>
              <a:t>An increase in temperature with height in an atmospheric layer.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happen when a lower layer of atmosphere loses heat to the Earth’s surface and becomes cooler than the air above it.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act like a lid to trap pollution under the inversion layer.</a:t>
            </a:r>
          </a:p>
        </p:txBody>
      </p:sp>
      <p:pic>
        <p:nvPicPr>
          <p:cNvPr id="5" name="Picture 4" descr="H:\My Pictures\Metorology\temperature invers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5" y="1873718"/>
            <a:ext cx="5403728" cy="474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167" y="34432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Key Vocabulary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823" y="1426337"/>
            <a:ext cx="5362977" cy="4792348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temperature </a:t>
            </a:r>
            <a:r>
              <a:rPr lang="en-US" b="1" dirty="0" smtClean="0"/>
              <a:t>inversion- A thin layer of the atmosphere where the temperature begins to increase with the height.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 smtClean="0"/>
              <a:t>Thermosphere- The farthest layer from the surface  and contains  a very small part of the atmosphere’s mass.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 smtClean="0"/>
              <a:t>Troposphere- The closest layer to the Earth’s surface. This layer contains the most atmosphere mass, including the water vapor.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16144" y="1426336"/>
            <a:ext cx="5073092" cy="4792349"/>
          </a:xfrm>
        </p:spPr>
        <p:txBody>
          <a:bodyPr>
            <a:normAutofit/>
          </a:bodyPr>
          <a:lstStyle/>
          <a:p>
            <a:r>
              <a:rPr lang="en-US" b="1" dirty="0" smtClean="0"/>
              <a:t>Conduction- The transfer of energy that occurs when molecules collide with one another.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Convection- The transfer of energy by the flow of a heated substance.</a:t>
            </a:r>
          </a:p>
        </p:txBody>
      </p:sp>
    </p:spTree>
    <p:extLst>
      <p:ext uri="{BB962C8B-B14F-4D97-AF65-F5344CB8AC3E}">
        <p14:creationId xmlns:p14="http://schemas.microsoft.com/office/powerpoint/2010/main" val="3592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167" y="391215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Key Vocabulary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823" y="1426337"/>
            <a:ext cx="5362977" cy="4792348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Temperature- A measurement of how rapidly or slowly molecules move around.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/>
            <a:r>
              <a:rPr lang="en-US" b="1" dirty="0" smtClean="0"/>
              <a:t>Heat- The transfer of energy that occurs because of a difference in temperature between two or more substances.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Saturation- When the air holds as much water vapor as it possibly can.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23869" y="1426337"/>
            <a:ext cx="5362977" cy="4792348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Dew Point- The Temperature to which air must be cooled at constant pressure to reach saturation.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Condensation- When matter changes state from gas o a liquid.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315" y="837127"/>
            <a:ext cx="10717369" cy="14648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Introduction to Atmosphere Layers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Layers of the Atmosphere {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}</a:t>
            </a:r>
          </a:p>
          <a:p>
            <a:pPr algn="ctr"/>
            <a:r>
              <a:rPr lang="en-US" dirty="0" smtClean="0"/>
              <a:t>Red Bull Sky Diving {</a:t>
            </a: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4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46" y="328246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Atmospheric Composition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00" y="1293028"/>
            <a:ext cx="7027719" cy="49256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Lower Atmospheric Layer(s)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Troposphere- </a:t>
            </a:r>
          </a:p>
          <a:p>
            <a:pPr lvl="2"/>
            <a:r>
              <a:rPr lang="en-US" dirty="0" smtClean="0"/>
              <a:t>Contains the highest percentage of the atmospheric mass.</a:t>
            </a:r>
          </a:p>
          <a:p>
            <a:pPr lvl="2"/>
            <a:r>
              <a:rPr lang="en-US" dirty="0" smtClean="0"/>
              <a:t>The location where most of the weather takes place in and where the majority of the air pollution collects.</a:t>
            </a:r>
          </a:p>
          <a:p>
            <a:pPr lvl="2"/>
            <a:r>
              <a:rPr lang="en-US" dirty="0" smtClean="0"/>
              <a:t>Altitude- 0-10 miles (0-12km)</a:t>
            </a:r>
          </a:p>
          <a:p>
            <a:pPr lvl="2"/>
            <a:r>
              <a:rPr lang="en-US" dirty="0" smtClean="0"/>
              <a:t>The layer of the atmosphere we live in.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219" y="1293029"/>
            <a:ext cx="4065282" cy="54407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731099" y="4340180"/>
            <a:ext cx="1846120" cy="1331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075" y="281354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Atmospheric composition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1293028"/>
            <a:ext cx="6194738" cy="4925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Lower Atmospheric Layer(s)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The Ozone-</a:t>
            </a:r>
          </a:p>
          <a:p>
            <a:pPr lvl="3"/>
            <a:r>
              <a:rPr lang="en-US" dirty="0" smtClean="0"/>
              <a:t>Located within the Stratosphere</a:t>
            </a:r>
          </a:p>
          <a:p>
            <a:pPr lvl="3"/>
            <a:r>
              <a:rPr lang="en-US" dirty="0" smtClean="0"/>
              <a:t>Protects the earths surface from Solar Radiation.</a:t>
            </a:r>
          </a:p>
          <a:p>
            <a:pPr lvl="3"/>
            <a:r>
              <a:rPr lang="en-US" dirty="0" smtClean="0"/>
              <a:t>Highest Concentration Altitude- 12-30 miles (20-50km)</a:t>
            </a:r>
          </a:p>
          <a:p>
            <a:pPr marL="914400" lvl="2" indent="0">
              <a:buNone/>
            </a:pPr>
            <a:r>
              <a:rPr lang="en-US" dirty="0" smtClean="0"/>
              <a:t>The Stratosphere-</a:t>
            </a:r>
          </a:p>
          <a:p>
            <a:pPr lvl="3"/>
            <a:r>
              <a:rPr lang="en-US" dirty="0" smtClean="0"/>
              <a:t>The layer where the Ozone is located.</a:t>
            </a:r>
          </a:p>
          <a:p>
            <a:pPr lvl="3"/>
            <a:r>
              <a:rPr lang="en-US" dirty="0" smtClean="0"/>
              <a:t>Referred to as the Stratospheric Ozone.</a:t>
            </a:r>
          </a:p>
          <a:p>
            <a:pPr lvl="3"/>
            <a:r>
              <a:rPr lang="en-US" dirty="0" smtClean="0"/>
              <a:t>Altitude- 10-30 miles (12-50km)</a:t>
            </a:r>
          </a:p>
          <a:p>
            <a:pPr lvl="3"/>
            <a:r>
              <a:rPr lang="en-US" dirty="0" smtClean="0"/>
              <a:t>Planes like to fly in this layer of the atmosphere because the is less moisture, which means less clouds and weather= Less turbulence.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45" y="1293029"/>
            <a:ext cx="4084528" cy="5466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542468" y="5267459"/>
            <a:ext cx="423077" cy="141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33375" y="3528811"/>
            <a:ext cx="732170" cy="1558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76" y="346942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Atmospheric composition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293028"/>
            <a:ext cx="6496621" cy="4925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Upper Atmospheric Layer(s)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The  Exosphere-</a:t>
            </a:r>
          </a:p>
          <a:p>
            <a:pPr lvl="3"/>
            <a:r>
              <a:rPr lang="en-US" dirty="0" smtClean="0"/>
              <a:t>The uppermost layer of the atmosphere.</a:t>
            </a:r>
          </a:p>
          <a:p>
            <a:pPr lvl="3"/>
            <a:r>
              <a:rPr lang="en-US" dirty="0" smtClean="0"/>
              <a:t>Atmosphere begins to  thin out and merges with outer space. </a:t>
            </a:r>
          </a:p>
          <a:p>
            <a:pPr lvl="3"/>
            <a:r>
              <a:rPr lang="en-US" dirty="0" smtClean="0"/>
              <a:t>Altitude- 370 miles and beyond (600+km)</a:t>
            </a:r>
          </a:p>
          <a:p>
            <a:pPr marL="914400" lvl="2" indent="0">
              <a:buNone/>
            </a:pPr>
            <a:r>
              <a:rPr lang="en-US" dirty="0" smtClean="0"/>
              <a:t>The Thermosphere-</a:t>
            </a:r>
          </a:p>
          <a:p>
            <a:pPr lvl="3"/>
            <a:r>
              <a:rPr lang="en-US" dirty="0" smtClean="0"/>
              <a:t>The farthest layer from the earths surface.</a:t>
            </a:r>
          </a:p>
          <a:p>
            <a:pPr lvl="3"/>
            <a:r>
              <a:rPr lang="en-US" dirty="0" smtClean="0"/>
              <a:t>Very little atmospheric mass.</a:t>
            </a:r>
          </a:p>
          <a:p>
            <a:pPr lvl="3"/>
            <a:r>
              <a:rPr lang="en-US" dirty="0" smtClean="0"/>
              <a:t>Altitude- 50-370 miles (80-600km)</a:t>
            </a:r>
          </a:p>
          <a:p>
            <a:pPr marL="914400" lvl="2" indent="0">
              <a:buNone/>
            </a:pPr>
            <a:r>
              <a:rPr lang="en-US" dirty="0"/>
              <a:t>The  Mesosphere-</a:t>
            </a:r>
          </a:p>
          <a:p>
            <a:pPr lvl="3"/>
            <a:r>
              <a:rPr lang="en-US" dirty="0"/>
              <a:t>The coldest layer of the atmosphere.</a:t>
            </a:r>
          </a:p>
          <a:p>
            <a:pPr lvl="3"/>
            <a:r>
              <a:rPr lang="en-US" dirty="0"/>
              <a:t>Location where shooting stars (meteor shootings occur</a:t>
            </a:r>
            <a:r>
              <a:rPr lang="en-US" dirty="0" smtClean="0"/>
              <a:t>).</a:t>
            </a:r>
          </a:p>
          <a:p>
            <a:pPr lvl="3"/>
            <a:r>
              <a:rPr lang="en-US" dirty="0" smtClean="0"/>
              <a:t>Altitude- 30-50 miles (50-80km)</a:t>
            </a: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45" y="1293029"/>
            <a:ext cx="4084528" cy="5466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9376" y="3614674"/>
            <a:ext cx="836168" cy="31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72766" y="4548554"/>
            <a:ext cx="1092778" cy="487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71112" y="1986911"/>
            <a:ext cx="1194432" cy="437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6543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Atmospheric composition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758462"/>
            <a:ext cx="6496622" cy="446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Deeper Look Into the Thermosphere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Has two portions (ionosphere, and Exosphere)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Ionosphere-</a:t>
            </a:r>
          </a:p>
          <a:p>
            <a:pPr lvl="3"/>
            <a:r>
              <a:rPr lang="en-US" dirty="0" smtClean="0"/>
              <a:t>Radio Communication takes place here.</a:t>
            </a:r>
          </a:p>
          <a:p>
            <a:pPr lvl="3"/>
            <a:r>
              <a:rPr lang="en-US" dirty="0" smtClean="0"/>
              <a:t>Location in which the Aurora </a:t>
            </a:r>
            <a:r>
              <a:rPr lang="en-US" dirty="0" err="1"/>
              <a:t>B</a:t>
            </a:r>
            <a:r>
              <a:rPr lang="en-US" dirty="0" err="1" smtClean="0"/>
              <a:t>olealis</a:t>
            </a:r>
            <a:r>
              <a:rPr lang="en-US" dirty="0" smtClean="0"/>
              <a:t> and Aurora Australis (Northern Lights/ Southern Lights) occurs.</a:t>
            </a:r>
          </a:p>
          <a:p>
            <a:pPr marL="1371600" lvl="3" indent="0">
              <a:buNone/>
            </a:pPr>
            <a:r>
              <a:rPr lang="en-US" dirty="0" smtClean="0"/>
              <a:t>Aurora </a:t>
            </a:r>
            <a:r>
              <a:rPr lang="en-US" dirty="0" err="1" smtClean="0"/>
              <a:t>Bolealis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{Video}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311" y="1758461"/>
            <a:ext cx="3736761" cy="50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560</TotalTime>
  <Words>1069</Words>
  <Application>Microsoft Office PowerPoint</Application>
  <PresentationFormat>Widescreen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Century Gothic</vt:lpstr>
      <vt:lpstr>Vapor Trail</vt:lpstr>
      <vt:lpstr>Earths Atmosphere </vt:lpstr>
      <vt:lpstr>Key Vocabulary</vt:lpstr>
      <vt:lpstr>Key Vocabulary</vt:lpstr>
      <vt:lpstr>Key Vocabulary</vt:lpstr>
      <vt:lpstr>Introduction to Atmosphere Layers</vt:lpstr>
      <vt:lpstr>Atmospheric Composition</vt:lpstr>
      <vt:lpstr>Atmospheric composition</vt:lpstr>
      <vt:lpstr>Atmospheric composition</vt:lpstr>
      <vt:lpstr>Atmospheric composition</vt:lpstr>
      <vt:lpstr>Radiation</vt:lpstr>
      <vt:lpstr>Radiation Conduction/ Convection</vt:lpstr>
      <vt:lpstr>PowerPoint Presentation</vt:lpstr>
      <vt:lpstr>State of the Atmosphere</vt:lpstr>
      <vt:lpstr>State of the Atmosphere</vt:lpstr>
      <vt:lpstr>State of the Atmosphere</vt:lpstr>
      <vt:lpstr>Air Components and Air pressure</vt:lpstr>
      <vt:lpstr>Atmospheric Composition</vt:lpstr>
      <vt:lpstr>Components of air</vt:lpstr>
      <vt:lpstr>Air pressure</vt:lpstr>
      <vt:lpstr>Air pressure Cont.</vt:lpstr>
      <vt:lpstr>Relationship Between air pressure and wind</vt:lpstr>
      <vt:lpstr>Air pressure- Temperature-Density relationship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 Atmosphere</dc:title>
  <dc:creator>Daniel Quillen</dc:creator>
  <cp:lastModifiedBy>Daniel Quillen</cp:lastModifiedBy>
  <cp:revision>40</cp:revision>
  <dcterms:created xsi:type="dcterms:W3CDTF">2016-08-16T13:10:57Z</dcterms:created>
  <dcterms:modified xsi:type="dcterms:W3CDTF">2016-09-05T22:03:47Z</dcterms:modified>
</cp:coreProperties>
</file>