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78" r:id="rId2"/>
    <p:sldId id="344" r:id="rId3"/>
    <p:sldId id="345" r:id="rId4"/>
    <p:sldId id="346" r:id="rId5"/>
    <p:sldId id="377" r:id="rId6"/>
    <p:sldId id="347" r:id="rId7"/>
    <p:sldId id="372" r:id="rId8"/>
    <p:sldId id="373" r:id="rId9"/>
    <p:sldId id="374" r:id="rId10"/>
    <p:sldId id="37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66FF"/>
    <a:srgbClr val="FF9900"/>
    <a:srgbClr val="00FFFF"/>
    <a:srgbClr val="99CCFF"/>
    <a:srgbClr val="006600"/>
    <a:srgbClr val="CC6600"/>
    <a:srgbClr val="00A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718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0D5504E-65A7-364A-BA90-AEA778CF20E1}" type="datetimeFigureOut">
              <a:rPr lang="en-US"/>
              <a:pPr>
                <a:defRPr/>
              </a:pPr>
              <a:t>11/10/2016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DA73729-14F7-DA46-A956-B4D7E0D44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98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F604B99-42AC-B442-B93C-65747B7DC315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61924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A4A64-2BB9-C44C-9E49-F25762919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0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34803-A75D-7542-A9FA-8E0EC20EF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2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E2364-BBB1-3547-86B0-E86175FA0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76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52703-90D2-E243-883F-65EF02B39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37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17224-4DB8-6648-A77A-AC21F5899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8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3BD81-57B8-544A-B06E-607FAAB18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7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CD115-5125-6B40-B311-D6920947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5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3D774-B827-E447-A670-3583E25C1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1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53B8D-D048-7145-8CFB-E14DD700E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2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B7B97-4386-5B43-A1BF-48D8C8FAE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86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8DFF0-FE6B-9A41-BDB7-2D1A0E14F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4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137DB-FE05-7A40-B7FA-A8F62DFA3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4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Times New Roman" charset="0"/>
              </a:defRPr>
            </a:lvl1pPr>
          </a:lstStyle>
          <a:p>
            <a:pPr>
              <a:defRPr/>
            </a:pPr>
            <a:fld id="{38CB03BC-897B-0E41-A01B-EF088D73A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Times New Roman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Times New Roman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0000"/>
          </a:solidFill>
          <a:extLst>
            <a:ext uri="{91240B29-F687-4f45-9708-019B960494DF}">
              <a14:hiddenLine xmlns="" xmlns:a14="http://schemas.microsoft.com/office/drawing/2010/main" w="508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algn="l" eaLnBrk="1" hangingPunct="1">
              <a:defRPr/>
            </a:pP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charset="0"/>
              </a:rPr>
              <a:t>Review: Speed</a:t>
            </a:r>
            <a:endParaRPr lang="en-CA" dirty="0" smtClean="0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2840038" y="1520825"/>
            <a:ext cx="5357812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b="0">
              <a:cs typeface="Times New Roman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5613" y="1447800"/>
            <a:ext cx="8293100" cy="1295400"/>
            <a:chOff x="242" y="1616"/>
            <a:chExt cx="5224" cy="408"/>
          </a:xfrm>
        </p:grpSpPr>
        <p:sp>
          <p:nvSpPr>
            <p:cNvPr id="79877" name="AutoShape 5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97000"/>
                  </a:scheme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79878" name="Text Box 6"/>
            <p:cNvSpPr txBox="1">
              <a:spLocks noChangeArrowheads="1"/>
            </p:cNvSpPr>
            <p:nvPr/>
          </p:nvSpPr>
          <p:spPr bwMode="auto">
            <a:xfrm>
              <a:off x="385" y="1661"/>
              <a:ext cx="4944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3000" u="sng" dirty="0">
                  <a:solidFill>
                    <a:srgbClr val="FFFF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Speed</a:t>
              </a:r>
              <a:r>
                <a:rPr lang="en-GB" sz="3000" dirty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is the distance an object travels                       in a specific amount of time.</a:t>
              </a:r>
              <a:endParaRPr lang="en-GB" sz="3000" u="sng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sp>
        <p:nvSpPr>
          <p:cNvPr id="79891" name="Text Box 19"/>
          <p:cNvSpPr txBox="1">
            <a:spLocks noChangeArrowheads="1"/>
          </p:cNvSpPr>
          <p:nvPr/>
        </p:nvSpPr>
        <p:spPr bwMode="auto">
          <a:xfrm>
            <a:off x="0" y="3032125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000" dirty="0">
                <a:latin typeface="Century Gothic" charset="0"/>
                <a:cs typeface="Times New Roman" charset="0"/>
              </a:rPr>
              <a:t>To calculate speed:</a:t>
            </a:r>
            <a:endParaRPr lang="en-GB" sz="3000" u="sng" dirty="0">
              <a:latin typeface="Century Gothic" charset="0"/>
              <a:cs typeface="Times New Roman" charset="0"/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990600" y="3810000"/>
            <a:ext cx="7162800" cy="990600"/>
            <a:chOff x="242" y="1616"/>
            <a:chExt cx="5224" cy="408"/>
          </a:xfrm>
        </p:grpSpPr>
        <p:sp>
          <p:nvSpPr>
            <p:cNvPr id="79893" name="AutoShape 21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>
                    <a:alpha val="97000"/>
                  </a:srgbClr>
                </a:gs>
                <a:gs pos="5000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>
                    <a:alpha val="97000"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79894" name="Text Box 22"/>
            <p:cNvSpPr txBox="1">
              <a:spLocks noChangeArrowheads="1"/>
            </p:cNvSpPr>
            <p:nvPr/>
          </p:nvSpPr>
          <p:spPr bwMode="auto">
            <a:xfrm>
              <a:off x="386" y="1661"/>
              <a:ext cx="4945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4200">
                  <a:solidFill>
                    <a:schemeClr val="bg1"/>
                  </a:solidFill>
                  <a:latin typeface="Microsoft Sans Serif" charset="0"/>
                  <a:cs typeface="Times New Roman" charset="0"/>
                </a:rPr>
                <a:t>Speed = Distance </a:t>
              </a:r>
              <a:r>
                <a:rPr lang="en-US" sz="4200">
                  <a:solidFill>
                    <a:schemeClr val="bg1"/>
                  </a:solidFill>
                  <a:latin typeface="Microsoft Sans Serif" charset="0"/>
                  <a:cs typeface="Microsoft Sans Serif" charset="0"/>
                </a:rPr>
                <a:t>÷ Time</a:t>
              </a:r>
            </a:p>
          </p:txBody>
        </p:sp>
      </p:grpSp>
      <p:sp>
        <p:nvSpPr>
          <p:cNvPr id="79895" name="Text Box 23"/>
          <p:cNvSpPr txBox="1">
            <a:spLocks noChangeArrowheads="1"/>
          </p:cNvSpPr>
          <p:nvPr/>
        </p:nvSpPr>
        <p:spPr bwMode="auto">
          <a:xfrm>
            <a:off x="1752600" y="5013325"/>
            <a:ext cx="5943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000" dirty="0">
                <a:latin typeface="Century Gothic" charset="0"/>
                <a:cs typeface="Times New Roman" charset="0"/>
              </a:rPr>
              <a:t>Distance is in </a:t>
            </a:r>
            <a:r>
              <a:rPr lang="en-GB" sz="3000" u="sng" dirty="0">
                <a:solidFill>
                  <a:schemeClr val="accent2"/>
                </a:solidFill>
                <a:latin typeface="Century Gothic" charset="0"/>
                <a:cs typeface="Times New Roman" charset="0"/>
              </a:rPr>
              <a:t>meters</a:t>
            </a:r>
            <a:r>
              <a:rPr lang="en-GB" sz="3000" dirty="0">
                <a:solidFill>
                  <a:schemeClr val="accent2"/>
                </a:solidFill>
                <a:latin typeface="Century Gothic" charset="0"/>
                <a:cs typeface="Times New Roman" charset="0"/>
              </a:rPr>
              <a:t> (m)</a:t>
            </a:r>
            <a:endParaRPr lang="en-GB" sz="3000" u="sng" dirty="0">
              <a:solidFill>
                <a:schemeClr val="accent2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79897" name="Text Box 25"/>
          <p:cNvSpPr txBox="1">
            <a:spLocks noChangeArrowheads="1"/>
          </p:cNvSpPr>
          <p:nvPr/>
        </p:nvSpPr>
        <p:spPr bwMode="auto">
          <a:xfrm>
            <a:off x="2514600" y="5486400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000" dirty="0">
                <a:latin typeface="Century Gothic" charset="0"/>
                <a:cs typeface="Times New Roman" charset="0"/>
              </a:rPr>
              <a:t>Time is in </a:t>
            </a:r>
            <a:r>
              <a:rPr lang="en-GB" sz="3000" u="sng" dirty="0">
                <a:solidFill>
                  <a:schemeClr val="accent2"/>
                </a:solidFill>
                <a:latin typeface="Century Gothic" charset="0"/>
                <a:cs typeface="Times New Roman" charset="0"/>
              </a:rPr>
              <a:t>seconds</a:t>
            </a:r>
            <a:r>
              <a:rPr lang="en-GB" sz="3000" dirty="0">
                <a:solidFill>
                  <a:schemeClr val="accent2"/>
                </a:solidFill>
                <a:latin typeface="Century Gothic" charset="0"/>
                <a:cs typeface="Times New Roman" charset="0"/>
              </a:rPr>
              <a:t> (s)</a:t>
            </a:r>
            <a:endParaRPr lang="en-GB" sz="3000" u="sng" dirty="0">
              <a:solidFill>
                <a:schemeClr val="accent2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79898" name="Text Box 26"/>
          <p:cNvSpPr txBox="1">
            <a:spLocks noChangeArrowheads="1"/>
          </p:cNvSpPr>
          <p:nvPr/>
        </p:nvSpPr>
        <p:spPr bwMode="auto">
          <a:xfrm>
            <a:off x="2209800" y="6019800"/>
            <a:ext cx="6934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000" dirty="0">
                <a:latin typeface="Century Gothic" charset="0"/>
                <a:cs typeface="Times New Roman" charset="0"/>
              </a:rPr>
              <a:t>Speed is in </a:t>
            </a:r>
            <a:r>
              <a:rPr lang="en-GB" sz="3000" u="sng" dirty="0">
                <a:solidFill>
                  <a:srgbClr val="FF0000"/>
                </a:solidFill>
                <a:latin typeface="Century Gothic" charset="0"/>
                <a:cs typeface="Times New Roman" charset="0"/>
              </a:rPr>
              <a:t>meters per second</a:t>
            </a:r>
            <a:r>
              <a:rPr lang="en-GB" sz="3000" dirty="0">
                <a:solidFill>
                  <a:srgbClr val="FF0000"/>
                </a:solidFill>
                <a:latin typeface="Century Gothic" charset="0"/>
                <a:cs typeface="Times New Roman" charset="0"/>
              </a:rPr>
              <a:t> (m/s)</a:t>
            </a:r>
            <a:endParaRPr lang="en-GB" sz="3000" u="sng" dirty="0">
              <a:solidFill>
                <a:srgbClr val="FF0000"/>
              </a:solidFill>
              <a:latin typeface="Century Gothic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56388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0000"/>
          </a:solidFill>
          <a:extLst>
            <a:ext uri="{91240B29-F687-4f45-9708-019B960494DF}">
              <a14:hiddenLine xmlns="" xmlns:a14="http://schemas.microsoft.com/office/drawing/2010/main" w="508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algn="l" eaLnBrk="1" hangingPunct="1">
              <a:defRPr/>
            </a:pP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charset="0"/>
              </a:rPr>
              <a:t>Interpret the Graph 3</a:t>
            </a:r>
            <a:endParaRPr lang="en-CA" dirty="0" smtClean="0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2840038" y="1520825"/>
            <a:ext cx="5357812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b="0">
              <a:cs typeface="Times New Roman" charset="0"/>
            </a:endParaRP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5181600" y="1295400"/>
            <a:ext cx="3733800" cy="540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000" u="sng" dirty="0">
                <a:solidFill>
                  <a:srgbClr val="FF0000"/>
                </a:solidFill>
                <a:latin typeface="Century Gothic" charset="0"/>
                <a:cs typeface="Times New Roman" charset="0"/>
              </a:rPr>
              <a:t>Analysis:</a:t>
            </a:r>
          </a:p>
          <a:p>
            <a:pPr marL="457200" indent="-457200">
              <a:spcBef>
                <a:spcPct val="50000"/>
              </a:spcBef>
              <a:buFont typeface="Arial"/>
              <a:buChar char="•"/>
              <a:defRPr/>
            </a:pPr>
            <a:r>
              <a:rPr lang="en-GB" sz="3000" dirty="0">
                <a:latin typeface="Century Gothic" charset="0"/>
                <a:cs typeface="Times New Roman" charset="0"/>
              </a:rPr>
              <a:t>The velocity is </a:t>
            </a:r>
            <a:r>
              <a:rPr lang="en-GB" sz="3000" dirty="0">
                <a:solidFill>
                  <a:srgbClr val="FF0000"/>
                </a:solidFill>
                <a:latin typeface="Century Gothic" charset="0"/>
                <a:cs typeface="Times New Roman" charset="0"/>
              </a:rPr>
              <a:t>increasing</a:t>
            </a:r>
            <a:r>
              <a:rPr lang="en-GB" sz="3000" dirty="0">
                <a:latin typeface="Century Gothic" charset="0"/>
                <a:cs typeface="Times New Roman" charset="0"/>
              </a:rPr>
              <a:t> as time passes</a:t>
            </a:r>
          </a:p>
          <a:p>
            <a:pPr marL="457200" indent="-457200">
              <a:spcBef>
                <a:spcPct val="50000"/>
              </a:spcBef>
              <a:buFont typeface="Arial"/>
              <a:buChar char="•"/>
              <a:defRPr/>
            </a:pPr>
            <a:r>
              <a:rPr lang="en-GB" sz="3000" dirty="0">
                <a:latin typeface="Century Gothic" charset="0"/>
                <a:cs typeface="Times New Roman" charset="0"/>
              </a:rPr>
              <a:t>The object is </a:t>
            </a:r>
            <a:r>
              <a:rPr lang="en-GB" sz="3000" dirty="0">
                <a:solidFill>
                  <a:srgbClr val="FF0000"/>
                </a:solidFill>
                <a:latin typeface="Century Gothic" charset="0"/>
                <a:cs typeface="Times New Roman" charset="0"/>
              </a:rPr>
              <a:t>accelerating</a:t>
            </a:r>
            <a:endParaRPr lang="en-GB" sz="3000" u="sng" dirty="0">
              <a:solidFill>
                <a:srgbClr val="FF0000"/>
              </a:solidFill>
              <a:latin typeface="Century Gothic" charset="0"/>
              <a:cs typeface="Times New Roman" charset="0"/>
            </a:endParaRPr>
          </a:p>
          <a:p>
            <a:pPr marL="457200" indent="-457200">
              <a:spcBef>
                <a:spcPct val="50000"/>
              </a:spcBef>
              <a:buFont typeface="Arial"/>
              <a:buChar char="•"/>
              <a:defRPr/>
            </a:pPr>
            <a:r>
              <a:rPr lang="en-GB" sz="3000" dirty="0">
                <a:latin typeface="Century Gothic" charset="0"/>
                <a:cs typeface="Times New Roman" charset="0"/>
              </a:rPr>
              <a:t>Since the line is straight, it shows </a:t>
            </a:r>
            <a:r>
              <a:rPr lang="en-GB" sz="3000" dirty="0">
                <a:solidFill>
                  <a:srgbClr val="FF0000"/>
                </a:solidFill>
                <a:latin typeface="Century Gothic" charset="0"/>
                <a:cs typeface="Times New Roman" charset="0"/>
              </a:rPr>
              <a:t>constant acceleration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0000"/>
          </a:solidFill>
          <a:extLst>
            <a:ext uri="{91240B29-F687-4f45-9708-019B960494DF}">
              <a14:hiddenLine xmlns="" xmlns:a14="http://schemas.microsoft.com/office/drawing/2010/main" w="508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algn="l" eaLnBrk="1" hangingPunct="1">
              <a:defRPr/>
            </a:pPr>
            <a:r>
              <a:rPr lang="en-CA" b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charset="0"/>
              </a:rPr>
              <a:t>Velocity</a:t>
            </a:r>
            <a:endParaRPr lang="en-CA" smtClean="0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2840038" y="1520825"/>
            <a:ext cx="5357812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b="0">
              <a:cs typeface="Times New Roman" charset="0"/>
            </a:endParaRPr>
          </a:p>
        </p:txBody>
      </p:sp>
      <p:grpSp>
        <p:nvGrpSpPr>
          <p:cNvPr id="102404" name="Group 4"/>
          <p:cNvGrpSpPr>
            <a:grpSpLocks/>
          </p:cNvGrpSpPr>
          <p:nvPr/>
        </p:nvGrpSpPr>
        <p:grpSpPr bwMode="auto">
          <a:xfrm>
            <a:off x="455613" y="2133600"/>
            <a:ext cx="8293100" cy="1295400"/>
            <a:chOff x="242" y="1616"/>
            <a:chExt cx="5224" cy="408"/>
          </a:xfrm>
        </p:grpSpPr>
        <p:sp>
          <p:nvSpPr>
            <p:cNvPr id="102405" name="AutoShape 5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97000"/>
                  </a:scheme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102406" name="Text Box 6"/>
            <p:cNvSpPr txBox="1">
              <a:spLocks noChangeArrowheads="1"/>
            </p:cNvSpPr>
            <p:nvPr/>
          </p:nvSpPr>
          <p:spPr bwMode="auto">
            <a:xfrm>
              <a:off x="242" y="1661"/>
              <a:ext cx="5224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3000" dirty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For example, sailors must know the speed and </a:t>
              </a:r>
              <a:r>
                <a:rPr lang="en-GB" sz="3000" u="sng" dirty="0">
                  <a:solidFill>
                    <a:srgbClr val="FFFF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direction</a:t>
              </a:r>
              <a:r>
                <a:rPr lang="en-GB" sz="3000" dirty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their boat is travelling in</a:t>
              </a:r>
              <a:r>
                <a:rPr lang="en-GB" sz="3000" dirty="0">
                  <a:solidFill>
                    <a:schemeClr val="bg1"/>
                  </a:solidFill>
                  <a:latin typeface="Microsoft Sans Serif" charset="0"/>
                  <a:cs typeface="Times New Roman" charset="0"/>
                </a:rPr>
                <a:t>.</a:t>
              </a:r>
              <a:endParaRPr lang="en-GB" sz="3000" u="sng" dirty="0">
                <a:solidFill>
                  <a:schemeClr val="bg1"/>
                </a:solidFill>
                <a:latin typeface="Microsoft Sans Serif" charset="0"/>
                <a:cs typeface="Times New Roman" charset="0"/>
              </a:endParaRPr>
            </a:p>
          </p:txBody>
        </p:sp>
      </p:grp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0" y="1295400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000">
                <a:latin typeface="Century Gothic" charset="0"/>
                <a:cs typeface="Times New Roman" charset="0"/>
              </a:rPr>
              <a:t>Sometimes, knowing the speed </a:t>
            </a:r>
            <a:r>
              <a:rPr lang="en-GB" sz="3000" u="sng">
                <a:solidFill>
                  <a:srgbClr val="FF0000"/>
                </a:solidFill>
                <a:latin typeface="Century Gothic" charset="0"/>
                <a:cs typeface="Times New Roman" charset="0"/>
              </a:rPr>
              <a:t>isn’t enough</a:t>
            </a:r>
            <a:r>
              <a:rPr lang="en-GB" sz="3000">
                <a:latin typeface="Century Gothic" charset="0"/>
                <a:cs typeface="Times New Roman" charset="0"/>
              </a:rPr>
              <a:t>.</a:t>
            </a:r>
            <a:endParaRPr lang="en-GB" sz="3000" u="sng">
              <a:latin typeface="Century Gothic" charset="0"/>
              <a:cs typeface="Times New Roman" charset="0"/>
            </a:endParaRP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609600" y="4022725"/>
            <a:ext cx="5181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000" u="sng" dirty="0">
                <a:solidFill>
                  <a:srgbClr val="FF0000"/>
                </a:solidFill>
                <a:latin typeface="Century Gothic" charset="0"/>
                <a:cs typeface="Times New Roman" charset="0"/>
              </a:rPr>
              <a:t>Velocity</a:t>
            </a:r>
            <a:r>
              <a:rPr lang="en-GB" sz="3000" dirty="0">
                <a:latin typeface="Century Gothic" charset="0"/>
                <a:cs typeface="Times New Roman" charset="0"/>
              </a:rPr>
              <a:t> is a description of both speed and direction.</a:t>
            </a:r>
            <a:endParaRPr lang="en-GB" sz="3000" u="sng" dirty="0">
              <a:latin typeface="Century Gothic" charset="0"/>
              <a:cs typeface="Times New Roman" charset="0"/>
            </a:endParaRPr>
          </a:p>
        </p:txBody>
      </p:sp>
      <p:pic>
        <p:nvPicPr>
          <p:cNvPr id="102413" name="Picture 13" descr="moody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576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16" name="Text Box 16"/>
          <p:cNvSpPr txBox="1">
            <a:spLocks noChangeArrowheads="1"/>
          </p:cNvSpPr>
          <p:nvPr/>
        </p:nvSpPr>
        <p:spPr bwMode="auto">
          <a:xfrm>
            <a:off x="685800" y="5318125"/>
            <a:ext cx="533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39775" indent="-7397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912813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027113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3000" i="1" smtClean="0">
                <a:solidFill>
                  <a:schemeClr val="accent2"/>
                </a:solidFill>
                <a:latin typeface="Century Gothic" charset="0"/>
              </a:rPr>
              <a:t>e.g. a sailboat travelling at       20 kph in a SE direction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0000"/>
          </a:solidFill>
          <a:extLst>
            <a:ext uri="{91240B29-F687-4f45-9708-019B960494DF}">
              <a14:hiddenLine xmlns="" xmlns:a14="http://schemas.microsoft.com/office/drawing/2010/main" w="508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algn="l" eaLnBrk="1" hangingPunct="1">
              <a:defRPr/>
            </a:pPr>
            <a:r>
              <a:rPr lang="en-CA" b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charset="0"/>
              </a:rPr>
              <a:t>Velocity</a:t>
            </a:r>
            <a:endParaRPr lang="en-CA" smtClean="0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2840038" y="1520825"/>
            <a:ext cx="5357812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b="0">
              <a:cs typeface="Times New Roman" charset="0"/>
            </a:endParaRPr>
          </a:p>
        </p:txBody>
      </p:sp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455613" y="2133600"/>
            <a:ext cx="8293100" cy="1295400"/>
            <a:chOff x="242" y="1616"/>
            <a:chExt cx="5224" cy="408"/>
          </a:xfrm>
        </p:grpSpPr>
        <p:sp>
          <p:nvSpPr>
            <p:cNvPr id="103429" name="AutoShape 5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97000"/>
                  </a:scheme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103430" name="Text Box 6"/>
            <p:cNvSpPr txBox="1">
              <a:spLocks noChangeArrowheads="1"/>
            </p:cNvSpPr>
            <p:nvPr/>
          </p:nvSpPr>
          <p:spPr bwMode="auto">
            <a:xfrm>
              <a:off x="242" y="1661"/>
              <a:ext cx="5224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3000" dirty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For example, sailors must know the speed and </a:t>
              </a:r>
              <a:r>
                <a:rPr lang="en-GB" sz="3000" u="sng" dirty="0">
                  <a:solidFill>
                    <a:srgbClr val="FFFF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direction</a:t>
              </a:r>
              <a:r>
                <a:rPr lang="en-GB" sz="3000" dirty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their boat is travelling in.</a:t>
              </a:r>
              <a:endParaRPr lang="en-GB" sz="3000" u="sng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0" y="1295400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000">
                <a:latin typeface="Century Gothic" charset="0"/>
                <a:cs typeface="Times New Roman" charset="0"/>
              </a:rPr>
              <a:t>Sometimes, knowing the speed </a:t>
            </a:r>
            <a:r>
              <a:rPr lang="en-GB" sz="3000" u="sng">
                <a:solidFill>
                  <a:srgbClr val="FF0000"/>
                </a:solidFill>
                <a:latin typeface="Century Gothic" charset="0"/>
                <a:cs typeface="Times New Roman" charset="0"/>
              </a:rPr>
              <a:t>isn’t enough</a:t>
            </a:r>
            <a:r>
              <a:rPr lang="en-GB" sz="3000">
                <a:latin typeface="Century Gothic" charset="0"/>
                <a:cs typeface="Times New Roman" charset="0"/>
              </a:rPr>
              <a:t>.</a:t>
            </a:r>
            <a:endParaRPr lang="en-GB" sz="3000" u="sng">
              <a:latin typeface="Century Gothic" charset="0"/>
              <a:cs typeface="Times New Roman" charset="0"/>
            </a:endParaRPr>
          </a:p>
        </p:txBody>
      </p:sp>
      <p:pic>
        <p:nvPicPr>
          <p:cNvPr id="24581" name="Picture 9" descr="moody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576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609600" y="4191000"/>
            <a:ext cx="5181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000" dirty="0">
                <a:latin typeface="Century Gothic" charset="0"/>
                <a:cs typeface="Times New Roman" charset="0"/>
              </a:rPr>
              <a:t>Velocity is an example                 of a </a:t>
            </a:r>
            <a:r>
              <a:rPr lang="en-GB" sz="3000" u="sng" dirty="0">
                <a:solidFill>
                  <a:srgbClr val="FF0000"/>
                </a:solidFill>
                <a:latin typeface="Century Gothic" charset="0"/>
                <a:cs typeface="Times New Roman" charset="0"/>
              </a:rPr>
              <a:t>vector</a:t>
            </a:r>
            <a:r>
              <a:rPr lang="en-GB" sz="3000" dirty="0">
                <a:latin typeface="Century Gothic" charset="0"/>
                <a:cs typeface="Times New Roman" charset="0"/>
              </a:rPr>
              <a:t>, a quantity             that has both </a:t>
            </a:r>
            <a:r>
              <a:rPr lang="en-GB" sz="3000" u="sng" dirty="0">
                <a:solidFill>
                  <a:srgbClr val="FF0000"/>
                </a:solidFill>
                <a:latin typeface="Century Gothic" charset="0"/>
                <a:cs typeface="Times New Roman" charset="0"/>
              </a:rPr>
              <a:t>magnitude</a:t>
            </a:r>
            <a:r>
              <a:rPr lang="en-GB" sz="3000" dirty="0">
                <a:latin typeface="Century Gothic" charset="0"/>
                <a:cs typeface="Times New Roman" charset="0"/>
              </a:rPr>
              <a:t> and </a:t>
            </a:r>
            <a:r>
              <a:rPr lang="en-GB" sz="3000" u="sng" dirty="0">
                <a:solidFill>
                  <a:srgbClr val="FF0000"/>
                </a:solidFill>
                <a:latin typeface="Century Gothic" charset="0"/>
                <a:cs typeface="Times New Roman" charset="0"/>
              </a:rPr>
              <a:t>direction</a:t>
            </a:r>
            <a:r>
              <a:rPr lang="en-GB" sz="3000" dirty="0">
                <a:latin typeface="Century Gothic" charset="0"/>
                <a:cs typeface="Times New Roman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0000"/>
          </a:solidFill>
          <a:extLst>
            <a:ext uri="{91240B29-F687-4f45-9708-019B960494DF}">
              <a14:hiddenLine xmlns="" xmlns:a14="http://schemas.microsoft.com/office/drawing/2010/main" w="508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algn="l" eaLnBrk="1" hangingPunct="1">
              <a:defRPr/>
            </a:pPr>
            <a:r>
              <a:rPr lang="en-CA" b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charset="0"/>
              </a:rPr>
              <a:t>Acceleration</a:t>
            </a:r>
            <a:endParaRPr lang="en-CA" smtClean="0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2840038" y="1520825"/>
            <a:ext cx="5357812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b="0">
              <a:cs typeface="Times New Roman" charset="0"/>
            </a:endParaRPr>
          </a:p>
        </p:txBody>
      </p:sp>
      <p:grpSp>
        <p:nvGrpSpPr>
          <p:cNvPr id="104452" name="Group 4"/>
          <p:cNvGrpSpPr>
            <a:grpSpLocks/>
          </p:cNvGrpSpPr>
          <p:nvPr/>
        </p:nvGrpSpPr>
        <p:grpSpPr bwMode="auto">
          <a:xfrm>
            <a:off x="455613" y="2209800"/>
            <a:ext cx="8293100" cy="1295400"/>
            <a:chOff x="242" y="1616"/>
            <a:chExt cx="5224" cy="408"/>
          </a:xfrm>
        </p:grpSpPr>
        <p:sp>
          <p:nvSpPr>
            <p:cNvPr id="104453" name="AutoShape 5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97000"/>
                  </a:scheme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104454" name="Text Box 6"/>
            <p:cNvSpPr txBox="1">
              <a:spLocks noChangeArrowheads="1"/>
            </p:cNvSpPr>
            <p:nvPr/>
          </p:nvSpPr>
          <p:spPr bwMode="auto">
            <a:xfrm>
              <a:off x="242" y="1661"/>
              <a:ext cx="5224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u="sng" dirty="0">
                  <a:solidFill>
                    <a:srgbClr val="FFFF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Acceleration</a:t>
              </a:r>
              <a:r>
                <a:rPr lang="en-GB" sz="2800" dirty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measures how much an             object’s velocity </a:t>
              </a:r>
              <a:r>
                <a:rPr lang="en-GB" sz="2800" u="sng" dirty="0">
                  <a:solidFill>
                    <a:srgbClr val="FFFF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changes</a:t>
              </a:r>
              <a:r>
                <a:rPr lang="en-GB" sz="2800" dirty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over a certain time.</a:t>
              </a:r>
              <a:endParaRPr lang="en-GB" sz="2800" u="sng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0" y="1371600"/>
            <a:ext cx="91440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600" dirty="0">
                <a:latin typeface="Century Gothic" charset="0"/>
                <a:cs typeface="Times New Roman" charset="0"/>
              </a:rPr>
              <a:t>Objects can </a:t>
            </a:r>
            <a:r>
              <a:rPr lang="en-GB" sz="2600" u="sng" dirty="0">
                <a:solidFill>
                  <a:srgbClr val="FF0000"/>
                </a:solidFill>
                <a:latin typeface="Century Gothic" charset="0"/>
                <a:cs typeface="Times New Roman" charset="0"/>
              </a:rPr>
              <a:t>speed up</a:t>
            </a:r>
            <a:r>
              <a:rPr lang="en-GB" sz="2600" dirty="0">
                <a:latin typeface="Century Gothic" charset="0"/>
                <a:cs typeface="Times New Roman" charset="0"/>
              </a:rPr>
              <a:t>, </a:t>
            </a:r>
            <a:r>
              <a:rPr lang="en-GB" sz="2600" u="sng" dirty="0">
                <a:solidFill>
                  <a:srgbClr val="FF0000"/>
                </a:solidFill>
                <a:latin typeface="Century Gothic" charset="0"/>
                <a:cs typeface="Times New Roman" charset="0"/>
              </a:rPr>
              <a:t>slow down</a:t>
            </a:r>
            <a:r>
              <a:rPr lang="en-GB" sz="2600" dirty="0">
                <a:latin typeface="Century Gothic" charset="0"/>
                <a:cs typeface="Times New Roman" charset="0"/>
              </a:rPr>
              <a:t> or </a:t>
            </a:r>
            <a:r>
              <a:rPr lang="en-GB" sz="2600" u="sng" dirty="0">
                <a:solidFill>
                  <a:srgbClr val="FF0000"/>
                </a:solidFill>
                <a:latin typeface="Century Gothic" charset="0"/>
                <a:cs typeface="Times New Roman" charset="0"/>
              </a:rPr>
              <a:t>change direction.</a:t>
            </a:r>
            <a:r>
              <a:rPr lang="en-GB" sz="2600" dirty="0">
                <a:latin typeface="Century Gothic" charset="0"/>
                <a:cs typeface="Times New Roman" charset="0"/>
              </a:rPr>
              <a:t> </a:t>
            </a:r>
            <a:endParaRPr lang="en-GB" sz="2600" u="sng" dirty="0">
              <a:latin typeface="Century Gothic" charset="0"/>
              <a:cs typeface="Times New Roman" charset="0"/>
            </a:endParaRP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457200" y="3962400"/>
            <a:ext cx="55626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GB" sz="3000" dirty="0">
                <a:latin typeface="Century Gothic" charset="0"/>
                <a:cs typeface="Times New Roman" charset="0"/>
              </a:rPr>
              <a:t>Acceleration can be:</a:t>
            </a:r>
          </a:p>
          <a:p>
            <a:pPr algn="ctr">
              <a:spcBef>
                <a:spcPts val="0"/>
              </a:spcBef>
              <a:defRPr/>
            </a:pPr>
            <a:endParaRPr lang="en-GB" sz="3000" dirty="0">
              <a:latin typeface="Century Gothic" charset="0"/>
              <a:cs typeface="Times New Roman" charset="0"/>
            </a:endParaRPr>
          </a:p>
          <a:p>
            <a:pPr marL="901700" indent="-457200">
              <a:spcBef>
                <a:spcPts val="0"/>
              </a:spcBef>
              <a:buFont typeface="Arial"/>
              <a:buChar char="•"/>
              <a:defRPr/>
            </a:pPr>
            <a:r>
              <a:rPr lang="en-GB" sz="3000" u="sng" dirty="0">
                <a:solidFill>
                  <a:srgbClr val="FF0000"/>
                </a:solidFill>
                <a:latin typeface="Century Gothic" charset="0"/>
                <a:cs typeface="Times New Roman" charset="0"/>
              </a:rPr>
              <a:t>A change in speed</a:t>
            </a:r>
            <a:endParaRPr lang="en-GB" sz="3000" dirty="0">
              <a:latin typeface="Century Gothic" charset="0"/>
              <a:cs typeface="Times New Roman" charset="0"/>
            </a:endParaRPr>
          </a:p>
          <a:p>
            <a:pPr marL="901700" indent="-457200">
              <a:spcBef>
                <a:spcPts val="0"/>
              </a:spcBef>
              <a:buFont typeface="Arial"/>
              <a:buChar char="•"/>
              <a:defRPr/>
            </a:pPr>
            <a:r>
              <a:rPr lang="en-GB" sz="3000" u="sng" dirty="0">
                <a:solidFill>
                  <a:srgbClr val="FF0000"/>
                </a:solidFill>
                <a:latin typeface="Century Gothic" charset="0"/>
                <a:cs typeface="Times New Roman" charset="0"/>
              </a:rPr>
              <a:t>A change in direction</a:t>
            </a:r>
          </a:p>
          <a:p>
            <a:pPr marL="901700" indent="-457200">
              <a:spcBef>
                <a:spcPts val="0"/>
              </a:spcBef>
              <a:buFont typeface="Arial"/>
              <a:buChar char="•"/>
              <a:defRPr/>
            </a:pPr>
            <a:r>
              <a:rPr lang="en-GB" sz="3000" u="sng" dirty="0">
                <a:solidFill>
                  <a:srgbClr val="FF0000"/>
                </a:solidFill>
                <a:latin typeface="Century Gothic" charset="0"/>
                <a:cs typeface="Times New Roman" charset="0"/>
              </a:rPr>
              <a:t>Both</a:t>
            </a:r>
            <a:endParaRPr lang="en-GB" sz="3000" u="sng" dirty="0">
              <a:latin typeface="Century Gothic" charset="0"/>
              <a:cs typeface="Times New Roman" charset="0"/>
            </a:endParaRPr>
          </a:p>
        </p:txBody>
      </p:sp>
      <p:pic>
        <p:nvPicPr>
          <p:cNvPr id="104462" name="Picture 14" descr="roc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4013200"/>
            <a:ext cx="28448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0000"/>
          </a:solidFill>
          <a:extLst>
            <a:ext uri="{91240B29-F687-4f45-9708-019B960494DF}">
              <a14:hiddenLine xmlns="" xmlns:a14="http://schemas.microsoft.com/office/drawing/2010/main" w="508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algn="l" eaLnBrk="1" hangingPunct="1">
              <a:defRPr/>
            </a:pP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charset="0"/>
              </a:rPr>
              <a:t>Acceleration</a:t>
            </a:r>
            <a:endParaRPr lang="en-CA" dirty="0" smtClean="0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2840038" y="1520825"/>
            <a:ext cx="5357812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b="0">
              <a:cs typeface="Times New Roman" charset="0"/>
            </a:endParaRPr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0" y="1219200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000" dirty="0">
                <a:latin typeface="Century Gothic" charset="0"/>
                <a:cs typeface="Times New Roman" charset="0"/>
              </a:rPr>
              <a:t>Acceleration can be positive, negative or zero.</a:t>
            </a:r>
            <a:endParaRPr lang="en-GB" sz="3000" u="sng" dirty="0">
              <a:latin typeface="Century Gothic" charset="0"/>
              <a:cs typeface="Times New Roman" charset="0"/>
            </a:endParaRPr>
          </a:p>
        </p:txBody>
      </p:sp>
      <p:grpSp>
        <p:nvGrpSpPr>
          <p:cNvPr id="105483" name="Group 11"/>
          <p:cNvGrpSpPr>
            <a:grpSpLocks/>
          </p:cNvGrpSpPr>
          <p:nvPr/>
        </p:nvGrpSpPr>
        <p:grpSpPr bwMode="auto">
          <a:xfrm>
            <a:off x="304800" y="3657600"/>
            <a:ext cx="4191000" cy="1219200"/>
            <a:chOff x="242" y="1617"/>
            <a:chExt cx="5224" cy="408"/>
          </a:xfrm>
          <a:gradFill flip="none" rotWithShape="1">
            <a:gsLst>
              <a:gs pos="0">
                <a:srgbClr val="FF0000"/>
              </a:gs>
              <a:gs pos="100000">
                <a:srgbClr val="800000"/>
              </a:gs>
            </a:gsLst>
            <a:path path="rect">
              <a:fillToRect l="50000" t="50000" r="50000" b="50000"/>
            </a:path>
            <a:tileRect/>
          </a:gradFill>
        </p:grpSpPr>
        <p:sp>
          <p:nvSpPr>
            <p:cNvPr id="105484" name="AutoShape 12"/>
            <p:cNvSpPr>
              <a:spLocks noChangeArrowheads="1"/>
            </p:cNvSpPr>
            <p:nvPr/>
          </p:nvSpPr>
          <p:spPr bwMode="auto">
            <a:xfrm>
              <a:off x="242" y="1617"/>
              <a:ext cx="5224" cy="408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105485" name="Text Box 13"/>
            <p:cNvSpPr txBox="1">
              <a:spLocks noChangeArrowheads="1"/>
            </p:cNvSpPr>
            <p:nvPr/>
          </p:nvSpPr>
          <p:spPr bwMode="auto">
            <a:xfrm>
              <a:off x="242" y="1719"/>
              <a:ext cx="5224" cy="17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2060575" indent="-20605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</a:defRPr>
              </a:lvl1pPr>
              <a:lvl2pPr marL="4062413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 marL="4176713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3pPr>
              <a:lvl4pPr marL="4291013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4pPr>
              <a:lvl5pPr marL="4405313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marL="48625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marL="5319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marL="57769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marL="62341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GB" sz="2800" dirty="0" smtClean="0">
                  <a:solidFill>
                    <a:srgbClr val="FFFF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Negative</a:t>
              </a:r>
              <a:r>
                <a:rPr lang="en-GB" sz="2800" dirty="0" smtClean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Acceleration</a:t>
              </a:r>
              <a:endParaRPr lang="en-US" sz="28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304800" y="2133600"/>
            <a:ext cx="4191000" cy="1219200"/>
            <a:chOff x="242" y="1617"/>
            <a:chExt cx="5224" cy="408"/>
          </a:xfrm>
          <a:gradFill flip="none" rotWithShape="1">
            <a:gsLst>
              <a:gs pos="0">
                <a:srgbClr val="00AD01"/>
              </a:gs>
              <a:gs pos="100000">
                <a:srgbClr val="006600"/>
              </a:gs>
            </a:gsLst>
            <a:path path="rect">
              <a:fillToRect l="50000" t="50000" r="50000" b="50000"/>
            </a:path>
            <a:tileRect/>
          </a:gradFill>
        </p:grpSpPr>
        <p:sp>
          <p:nvSpPr>
            <p:cNvPr id="18" name="AutoShape 12"/>
            <p:cNvSpPr>
              <a:spLocks noChangeArrowheads="1"/>
            </p:cNvSpPr>
            <p:nvPr/>
          </p:nvSpPr>
          <p:spPr bwMode="auto">
            <a:xfrm>
              <a:off x="242" y="1617"/>
              <a:ext cx="5224" cy="408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385" y="1719"/>
              <a:ext cx="4944" cy="17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060575" indent="-20605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</a:defRPr>
              </a:lvl1pPr>
              <a:lvl2pPr marL="4062413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 marL="4176713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3pPr>
              <a:lvl4pPr marL="4291013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4pPr>
              <a:lvl5pPr marL="4405313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marL="48625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marL="5319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marL="57769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marL="62341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GB" sz="2800" dirty="0" smtClean="0">
                  <a:solidFill>
                    <a:srgbClr val="FFFF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Positive</a:t>
              </a:r>
              <a:r>
                <a:rPr lang="en-GB" sz="2800" dirty="0" smtClean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Acceleration</a:t>
              </a:r>
              <a:endParaRPr lang="en-US" sz="28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20" name="Group 11"/>
          <p:cNvGrpSpPr>
            <a:grpSpLocks/>
          </p:cNvGrpSpPr>
          <p:nvPr/>
        </p:nvGrpSpPr>
        <p:grpSpPr bwMode="auto">
          <a:xfrm>
            <a:off x="4648200" y="2133600"/>
            <a:ext cx="4191000" cy="1219200"/>
            <a:chOff x="242" y="1617"/>
            <a:chExt cx="5224" cy="408"/>
          </a:xfrm>
          <a:gradFill flip="none" rotWithShape="1">
            <a:gsLst>
              <a:gs pos="0">
                <a:srgbClr val="00AD01"/>
              </a:gs>
              <a:gs pos="100000">
                <a:srgbClr val="006600"/>
              </a:gs>
            </a:gsLst>
            <a:path path="rect">
              <a:fillToRect l="50000" t="50000" r="50000" b="50000"/>
            </a:path>
            <a:tileRect/>
          </a:gradFill>
        </p:grpSpPr>
        <p:sp>
          <p:nvSpPr>
            <p:cNvPr id="21" name="AutoShape 12"/>
            <p:cNvSpPr>
              <a:spLocks noChangeArrowheads="1"/>
            </p:cNvSpPr>
            <p:nvPr/>
          </p:nvSpPr>
          <p:spPr bwMode="auto">
            <a:xfrm>
              <a:off x="242" y="1617"/>
              <a:ext cx="5224" cy="408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385" y="1719"/>
              <a:ext cx="4944" cy="17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060575" indent="-20605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</a:defRPr>
              </a:lvl1pPr>
              <a:lvl2pPr marL="4062413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 marL="4176713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3pPr>
              <a:lvl4pPr marL="4291013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4pPr>
              <a:lvl5pPr marL="4405313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marL="48625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marL="5319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marL="57769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marL="62341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GB" sz="2800" dirty="0" smtClean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Object speeds up</a:t>
              </a:r>
              <a:endParaRPr lang="en-US" sz="28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4648200" y="3657600"/>
            <a:ext cx="4191000" cy="1219200"/>
            <a:chOff x="242" y="1617"/>
            <a:chExt cx="5224" cy="408"/>
          </a:xfrm>
          <a:gradFill flip="none" rotWithShape="1">
            <a:gsLst>
              <a:gs pos="0">
                <a:srgbClr val="FF0000"/>
              </a:gs>
              <a:gs pos="100000">
                <a:srgbClr val="800000"/>
              </a:gs>
            </a:gsLst>
            <a:path path="rect">
              <a:fillToRect l="50000" t="50000" r="50000" b="50000"/>
            </a:path>
            <a:tileRect/>
          </a:gradFill>
        </p:grpSpPr>
        <p:sp>
          <p:nvSpPr>
            <p:cNvPr id="24" name="AutoShape 12"/>
            <p:cNvSpPr>
              <a:spLocks noChangeArrowheads="1"/>
            </p:cNvSpPr>
            <p:nvPr/>
          </p:nvSpPr>
          <p:spPr bwMode="auto">
            <a:xfrm>
              <a:off x="242" y="1617"/>
              <a:ext cx="5224" cy="408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>
              <a:off x="385" y="1719"/>
              <a:ext cx="4944" cy="17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060575" indent="-20605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</a:defRPr>
              </a:lvl1pPr>
              <a:lvl2pPr marL="4062413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 marL="4176713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3pPr>
              <a:lvl4pPr marL="4291013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4pPr>
              <a:lvl5pPr marL="4405313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marL="48625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marL="5319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marL="57769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marL="62341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GB" sz="2800" dirty="0" smtClean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Object slows down</a:t>
              </a:r>
              <a:endParaRPr lang="en-US" sz="28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26" name="Group 11"/>
          <p:cNvGrpSpPr>
            <a:grpSpLocks/>
          </p:cNvGrpSpPr>
          <p:nvPr/>
        </p:nvGrpSpPr>
        <p:grpSpPr bwMode="auto">
          <a:xfrm>
            <a:off x="304800" y="5181600"/>
            <a:ext cx="4191000" cy="1219200"/>
            <a:chOff x="242" y="1617"/>
            <a:chExt cx="5224" cy="408"/>
          </a:xfrm>
          <a:gradFill flip="none" rotWithShape="1">
            <a:gsLst>
              <a:gs pos="0">
                <a:srgbClr val="00B0F0"/>
              </a:gs>
              <a:gs pos="100000">
                <a:srgbClr val="0070C0"/>
              </a:gs>
            </a:gsLst>
            <a:path path="rect">
              <a:fillToRect l="50000" t="50000" r="50000" b="50000"/>
            </a:path>
            <a:tileRect/>
          </a:gradFill>
        </p:grpSpPr>
        <p:sp>
          <p:nvSpPr>
            <p:cNvPr id="27" name="AutoShape 12"/>
            <p:cNvSpPr>
              <a:spLocks noChangeArrowheads="1"/>
            </p:cNvSpPr>
            <p:nvPr/>
          </p:nvSpPr>
          <p:spPr bwMode="auto">
            <a:xfrm>
              <a:off x="242" y="1617"/>
              <a:ext cx="5224" cy="408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385" y="1719"/>
              <a:ext cx="4944" cy="17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060575" indent="-20605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</a:defRPr>
              </a:lvl1pPr>
              <a:lvl2pPr marL="4062413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 marL="4176713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3pPr>
              <a:lvl4pPr marL="4291013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4pPr>
              <a:lvl5pPr marL="4405313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marL="48625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marL="5319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marL="57769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marL="62341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GB" sz="2800" dirty="0" smtClean="0">
                  <a:solidFill>
                    <a:srgbClr val="FFFF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Zero</a:t>
              </a:r>
              <a:r>
                <a:rPr lang="en-GB" sz="2800" dirty="0" smtClean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Acceleration</a:t>
              </a:r>
              <a:endParaRPr lang="en-US" sz="28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29" name="Group 11"/>
          <p:cNvGrpSpPr>
            <a:grpSpLocks/>
          </p:cNvGrpSpPr>
          <p:nvPr/>
        </p:nvGrpSpPr>
        <p:grpSpPr bwMode="auto">
          <a:xfrm>
            <a:off x="4648200" y="5181600"/>
            <a:ext cx="4191000" cy="1219200"/>
            <a:chOff x="242" y="1617"/>
            <a:chExt cx="5224" cy="408"/>
          </a:xfrm>
          <a:gradFill flip="none" rotWithShape="1">
            <a:gsLst>
              <a:gs pos="0">
                <a:srgbClr val="00B0F0"/>
              </a:gs>
              <a:gs pos="100000">
                <a:srgbClr val="0070C0"/>
              </a:gs>
            </a:gsLst>
            <a:path path="rect">
              <a:fillToRect l="50000" t="50000" r="50000" b="50000"/>
            </a:path>
            <a:tileRect/>
          </a:gradFill>
        </p:grpSpPr>
        <p:sp>
          <p:nvSpPr>
            <p:cNvPr id="30" name="AutoShape 12"/>
            <p:cNvSpPr>
              <a:spLocks noChangeArrowheads="1"/>
            </p:cNvSpPr>
            <p:nvPr/>
          </p:nvSpPr>
          <p:spPr bwMode="auto">
            <a:xfrm>
              <a:off x="242" y="1617"/>
              <a:ext cx="5224" cy="408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385" y="1719"/>
              <a:ext cx="4944" cy="17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060575" indent="-20605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</a:defRPr>
              </a:lvl1pPr>
              <a:lvl2pPr marL="4062413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 marL="4176713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3pPr>
              <a:lvl4pPr marL="4291013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4pPr>
              <a:lvl5pPr marL="4405313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marL="48625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marL="5319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marL="57769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marL="62341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GB" sz="2800" dirty="0" smtClean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Constant or no speed</a:t>
              </a:r>
              <a:endParaRPr lang="en-US" sz="28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0000"/>
          </a:solidFill>
          <a:extLst>
            <a:ext uri="{91240B29-F687-4f45-9708-019B960494DF}">
              <a14:hiddenLine xmlns="" xmlns:a14="http://schemas.microsoft.com/office/drawing/2010/main" w="508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algn="l" eaLnBrk="1" hangingPunct="1">
              <a:defRPr/>
            </a:pP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charset="0"/>
              </a:rPr>
              <a:t>Acceleration</a:t>
            </a:r>
            <a:endParaRPr lang="en-CA" dirty="0" smtClean="0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2840038" y="1520825"/>
            <a:ext cx="5357812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b="0">
              <a:cs typeface="Times New Roman" charset="0"/>
            </a:endParaRPr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0" y="1219200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000" dirty="0">
                <a:latin typeface="Century Gothic" charset="0"/>
                <a:cs typeface="Times New Roman" charset="0"/>
              </a:rPr>
              <a:t>Formula for acceleration:</a:t>
            </a:r>
            <a:endParaRPr lang="en-GB" sz="3000" u="sng" dirty="0">
              <a:latin typeface="Century Gothic" charset="0"/>
              <a:cs typeface="Times New Roman" charset="0"/>
            </a:endParaRPr>
          </a:p>
        </p:txBody>
      </p:sp>
      <p:grpSp>
        <p:nvGrpSpPr>
          <p:cNvPr id="105483" name="Group 11"/>
          <p:cNvGrpSpPr>
            <a:grpSpLocks/>
          </p:cNvGrpSpPr>
          <p:nvPr/>
        </p:nvGrpSpPr>
        <p:grpSpPr bwMode="auto">
          <a:xfrm>
            <a:off x="457200" y="1981200"/>
            <a:ext cx="8305800" cy="1219200"/>
            <a:chOff x="242" y="1617"/>
            <a:chExt cx="5224" cy="408"/>
          </a:xfrm>
        </p:grpSpPr>
        <p:sp>
          <p:nvSpPr>
            <p:cNvPr id="105484" name="AutoShape 12"/>
            <p:cNvSpPr>
              <a:spLocks noChangeArrowheads="1"/>
            </p:cNvSpPr>
            <p:nvPr/>
          </p:nvSpPr>
          <p:spPr bwMode="auto">
            <a:xfrm>
              <a:off x="242" y="1617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>
                    <a:alpha val="97000"/>
                  </a:srgbClr>
                </a:gs>
                <a:gs pos="5000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>
                    <a:alpha val="97000"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105485" name="Text Box 13"/>
            <p:cNvSpPr txBox="1">
              <a:spLocks noChangeArrowheads="1"/>
            </p:cNvSpPr>
            <p:nvPr/>
          </p:nvSpPr>
          <p:spPr bwMode="auto">
            <a:xfrm>
              <a:off x="385" y="1661"/>
              <a:ext cx="4944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060575" indent="-20605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</a:defRPr>
              </a:lvl1pPr>
              <a:lvl2pPr marL="4062413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 marL="4176713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3pPr>
              <a:lvl4pPr marL="4291013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4pPr>
              <a:lvl5pPr marL="4405313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marL="48625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marL="5319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marL="57769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marL="62341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GB" sz="3000" dirty="0" smtClean="0">
                  <a:solidFill>
                    <a:srgbClr val="FFFF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Acceleration = </a:t>
              </a:r>
              <a:r>
                <a:rPr lang="en-GB" sz="3000" u="sng" dirty="0" smtClean="0">
                  <a:solidFill>
                    <a:srgbClr val="FFFF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Change in Velocity                            </a:t>
              </a:r>
              <a:r>
                <a:rPr lang="en-GB" sz="3000" dirty="0" smtClean="0">
                  <a:solidFill>
                    <a:srgbClr val="FFFF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Time</a:t>
              </a:r>
              <a:endParaRPr lang="en-US" sz="3000" dirty="0" smtClean="0">
                <a:solidFill>
                  <a:srgbClr val="FFFF00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105498" name="Group 26"/>
          <p:cNvGrpSpPr>
            <a:grpSpLocks/>
          </p:cNvGrpSpPr>
          <p:nvPr/>
        </p:nvGrpSpPr>
        <p:grpSpPr bwMode="auto">
          <a:xfrm>
            <a:off x="457200" y="3352800"/>
            <a:ext cx="8305800" cy="1219200"/>
            <a:chOff x="242" y="1616"/>
            <a:chExt cx="5224" cy="408"/>
          </a:xfrm>
        </p:grpSpPr>
        <p:sp>
          <p:nvSpPr>
            <p:cNvPr id="105499" name="AutoShape 27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>
                    <a:alpha val="97000"/>
                  </a:srgbClr>
                </a:gs>
                <a:gs pos="5000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>
                    <a:alpha val="97000"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105500" name="Text Box 28"/>
            <p:cNvSpPr txBox="1">
              <a:spLocks noChangeArrowheads="1"/>
            </p:cNvSpPr>
            <p:nvPr/>
          </p:nvSpPr>
          <p:spPr bwMode="auto">
            <a:xfrm>
              <a:off x="385" y="1661"/>
              <a:ext cx="4944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568575" indent="-25685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</a:defRPr>
              </a:lvl1pPr>
              <a:lvl2pPr marL="4062413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 marL="4176713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3pPr>
              <a:lvl4pPr marL="4291013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4pPr>
              <a:lvl5pPr marL="4405313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marL="48625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marL="5319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marL="57769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marL="62341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GB" sz="3000" dirty="0" smtClean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Acceleration = ___</a:t>
              </a:r>
              <a:r>
                <a:rPr lang="en-GB" sz="3000" u="sng" dirty="0" err="1" smtClean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V</a:t>
              </a:r>
              <a:r>
                <a:rPr lang="en-GB" sz="3000" baseline="-25000" dirty="0" err="1" smtClean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Final</a:t>
              </a:r>
              <a:r>
                <a:rPr lang="en-GB" sz="3000" u="sng" dirty="0" smtClean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_-    </a:t>
              </a:r>
              <a:r>
                <a:rPr lang="en-GB" sz="3000" u="sng" dirty="0" err="1" smtClean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V</a:t>
              </a:r>
              <a:r>
                <a:rPr lang="en-GB" sz="3000" baseline="-25000" dirty="0" err="1" smtClean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Initial</a:t>
              </a:r>
              <a:r>
                <a:rPr lang="en-GB" sz="3000" u="sng" dirty="0" smtClean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___                           </a:t>
              </a:r>
              <a:r>
                <a:rPr lang="en-GB" sz="3000" dirty="0" smtClean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T</a:t>
              </a:r>
              <a:endParaRPr lang="en-US" sz="30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sp>
        <p:nvSpPr>
          <p:cNvPr id="105501" name="Text Box 29"/>
          <p:cNvSpPr txBox="1">
            <a:spLocks noChangeArrowheads="1"/>
          </p:cNvSpPr>
          <p:nvPr/>
        </p:nvSpPr>
        <p:spPr bwMode="auto">
          <a:xfrm>
            <a:off x="0" y="4800600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000" dirty="0">
                <a:latin typeface="Century Gothic" charset="0"/>
                <a:cs typeface="Times New Roman" charset="0"/>
              </a:rPr>
              <a:t>Velocity: </a:t>
            </a:r>
            <a:r>
              <a:rPr lang="en-GB" sz="3000" u="sng" dirty="0">
                <a:solidFill>
                  <a:srgbClr val="FF0000"/>
                </a:solidFill>
                <a:latin typeface="Century Gothic" charset="0"/>
                <a:cs typeface="Times New Roman" charset="0"/>
              </a:rPr>
              <a:t>meters per seconds (m/s)</a:t>
            </a:r>
          </a:p>
        </p:txBody>
      </p:sp>
      <p:sp>
        <p:nvSpPr>
          <p:cNvPr id="105502" name="Text Box 30"/>
          <p:cNvSpPr txBox="1">
            <a:spLocks noChangeArrowheads="1"/>
          </p:cNvSpPr>
          <p:nvPr/>
        </p:nvSpPr>
        <p:spPr bwMode="auto">
          <a:xfrm>
            <a:off x="0" y="5486400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000" dirty="0">
                <a:latin typeface="Century Gothic" charset="0"/>
                <a:cs typeface="Times New Roman" charset="0"/>
              </a:rPr>
              <a:t>Time: </a:t>
            </a:r>
            <a:r>
              <a:rPr lang="en-GB" sz="3000" u="sng" dirty="0">
                <a:solidFill>
                  <a:srgbClr val="FF0000"/>
                </a:solidFill>
                <a:latin typeface="Century Gothic" charset="0"/>
                <a:cs typeface="Times New Roman" charset="0"/>
              </a:rPr>
              <a:t>seconds</a:t>
            </a:r>
            <a:r>
              <a:rPr lang="en-GB" sz="3000" dirty="0">
                <a:solidFill>
                  <a:srgbClr val="FF0000"/>
                </a:solidFill>
                <a:latin typeface="Century Gothic" charset="0"/>
                <a:cs typeface="Times New Roman" charset="0"/>
              </a:rPr>
              <a:t> (s)</a:t>
            </a:r>
            <a:endParaRPr lang="en-GB" sz="3000" u="sng" dirty="0">
              <a:solidFill>
                <a:srgbClr val="FF0000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05503" name="Text Box 31"/>
          <p:cNvSpPr txBox="1">
            <a:spLocks noChangeArrowheads="1"/>
          </p:cNvSpPr>
          <p:nvPr/>
        </p:nvSpPr>
        <p:spPr bwMode="auto">
          <a:xfrm>
            <a:off x="0" y="6126163"/>
            <a:ext cx="9144000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900" dirty="0">
                <a:latin typeface="Century Gothic" charset="0"/>
                <a:cs typeface="Times New Roman" charset="0"/>
              </a:rPr>
              <a:t>Acceleration: </a:t>
            </a:r>
            <a:r>
              <a:rPr lang="en-GB" sz="2900" u="sng" dirty="0">
                <a:solidFill>
                  <a:srgbClr val="FF0000"/>
                </a:solidFill>
                <a:latin typeface="Century Gothic" charset="0"/>
                <a:cs typeface="Times New Roman" charset="0"/>
              </a:rPr>
              <a:t>meters per second squared</a:t>
            </a:r>
            <a:r>
              <a:rPr lang="en-GB" sz="2900" dirty="0">
                <a:solidFill>
                  <a:srgbClr val="FF0000"/>
                </a:solidFill>
                <a:latin typeface="Century Gothic" charset="0"/>
                <a:cs typeface="Times New Roman" charset="0"/>
              </a:rPr>
              <a:t> (m/s</a:t>
            </a:r>
            <a:r>
              <a:rPr lang="en-GB" sz="2900" baseline="30000" dirty="0">
                <a:solidFill>
                  <a:srgbClr val="FF0000"/>
                </a:solidFill>
                <a:latin typeface="Century Gothic" charset="0"/>
                <a:cs typeface="Times New Roman" charset="0"/>
              </a:rPr>
              <a:t>2</a:t>
            </a:r>
            <a:r>
              <a:rPr lang="en-GB" sz="2900" dirty="0">
                <a:solidFill>
                  <a:srgbClr val="FF0000"/>
                </a:solidFill>
                <a:latin typeface="Century Gothic" charset="0"/>
                <a:cs typeface="Times New Roman" charset="0"/>
              </a:rPr>
              <a:t>)</a:t>
            </a:r>
            <a:endParaRPr lang="en-GB" sz="2900" u="sng" dirty="0">
              <a:solidFill>
                <a:srgbClr val="FF0000"/>
              </a:solidFill>
              <a:latin typeface="Century Gothic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333" r="4167"/>
          <a:stretch/>
        </p:blipFill>
        <p:spPr>
          <a:xfrm>
            <a:off x="0" y="2458"/>
            <a:ext cx="9144000" cy="6855542"/>
          </a:xfrm>
          <a:prstGeom prst="rect">
            <a:avLst/>
          </a:prstGeom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0" y="2362200"/>
            <a:ext cx="9144000" cy="2286000"/>
          </a:xfrm>
          <a:prstGeom prst="rect">
            <a:avLst/>
          </a:prstGeom>
          <a:solidFill>
            <a:schemeClr val="tx1">
              <a:alpha val="75999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1143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GB" sz="4000" dirty="0" smtClean="0">
                <a:solidFill>
                  <a:schemeClr val="bg1"/>
                </a:solidFill>
                <a:latin typeface="Century Gothic" charset="0"/>
              </a:rPr>
              <a:t>Special Topic 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GB" sz="3600" i="1" dirty="0">
                <a:solidFill>
                  <a:srgbClr val="FFFF00"/>
                </a:solidFill>
                <a:latin typeface="Century Gothic" charset="0"/>
              </a:rPr>
              <a:t>Part </a:t>
            </a:r>
            <a:r>
              <a:rPr lang="en-GB" sz="3600" i="1" dirty="0" smtClean="0">
                <a:solidFill>
                  <a:srgbClr val="FFFF00"/>
                </a:solidFill>
                <a:latin typeface="Century Gothic" charset="0"/>
              </a:rPr>
              <a:t>4: </a:t>
            </a:r>
            <a:r>
              <a:rPr lang="en-GB" sz="3600" i="1" dirty="0" smtClean="0">
                <a:solidFill>
                  <a:schemeClr val="bg1"/>
                </a:solidFill>
                <a:latin typeface="Century Gothic" charset="0"/>
              </a:rPr>
              <a:t>Velocity-Time </a:t>
            </a:r>
            <a:r>
              <a:rPr lang="en-GB" sz="3600" i="1" dirty="0">
                <a:solidFill>
                  <a:schemeClr val="bg1"/>
                </a:solidFill>
                <a:latin typeface="Century Gothic" charset="0"/>
              </a:rPr>
              <a:t>Graphs</a:t>
            </a:r>
          </a:p>
          <a:p>
            <a:pPr>
              <a:spcBef>
                <a:spcPct val="50000"/>
              </a:spcBef>
              <a:defRPr/>
            </a:pPr>
            <a:endParaRPr lang="en-CA" sz="3600" b="0" dirty="0" smtClean="0">
              <a:latin typeface="Century Gothic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p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715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0000"/>
          </a:solidFill>
          <a:extLst>
            <a:ext uri="{91240B29-F687-4f45-9708-019B960494DF}">
              <a14:hiddenLine xmlns="" xmlns:a14="http://schemas.microsoft.com/office/drawing/2010/main" w="508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algn="l" eaLnBrk="1" hangingPunct="1">
              <a:defRPr/>
            </a:pP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charset="0"/>
              </a:rPr>
              <a:t>Interpret the Graph 1</a:t>
            </a:r>
            <a:endParaRPr lang="en-CA" dirty="0" smtClean="0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5181600" y="1295400"/>
            <a:ext cx="3733800" cy="494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000" u="sng" dirty="0">
                <a:solidFill>
                  <a:srgbClr val="FF0000"/>
                </a:solidFill>
                <a:latin typeface="Century Gothic" charset="0"/>
                <a:cs typeface="Times New Roman" charset="0"/>
              </a:rPr>
              <a:t>Analysis:</a:t>
            </a:r>
          </a:p>
          <a:p>
            <a:pPr marL="457200" indent="-457200">
              <a:spcBef>
                <a:spcPct val="50000"/>
              </a:spcBef>
              <a:buFont typeface="Arial"/>
              <a:buChar char="•"/>
              <a:defRPr/>
            </a:pPr>
            <a:r>
              <a:rPr lang="en-GB" sz="3000" dirty="0">
                <a:latin typeface="Century Gothic" charset="0"/>
                <a:cs typeface="Times New Roman" charset="0"/>
              </a:rPr>
              <a:t>The distance (m) from a reference point is  increasing as time passes</a:t>
            </a:r>
          </a:p>
          <a:p>
            <a:pPr>
              <a:spcBef>
                <a:spcPct val="50000"/>
              </a:spcBef>
              <a:defRPr/>
            </a:pPr>
            <a:endParaRPr lang="en-GB" sz="3000" dirty="0">
              <a:latin typeface="Century Gothic" charset="0"/>
              <a:cs typeface="Times New Roman" charset="0"/>
            </a:endParaRPr>
          </a:p>
          <a:p>
            <a:pPr marL="457200" indent="-457200">
              <a:spcBef>
                <a:spcPct val="50000"/>
              </a:spcBef>
              <a:buFont typeface="Arial"/>
              <a:buChar char="•"/>
              <a:defRPr/>
            </a:pPr>
            <a:r>
              <a:rPr lang="en-GB" sz="3000" dirty="0">
                <a:latin typeface="Century Gothic" charset="0"/>
                <a:cs typeface="Times New Roman" charset="0"/>
              </a:rPr>
              <a:t>This shows </a:t>
            </a:r>
            <a:r>
              <a:rPr lang="en-GB" sz="3000" dirty="0">
                <a:solidFill>
                  <a:srgbClr val="FF0000"/>
                </a:solidFill>
                <a:latin typeface="Century Gothic" charset="0"/>
                <a:cs typeface="Times New Roman" charset="0"/>
              </a:rPr>
              <a:t>acceleration</a:t>
            </a:r>
            <a:endParaRPr lang="en-GB" sz="3000" u="sng" dirty="0">
              <a:solidFill>
                <a:srgbClr val="FF0000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381000" y="2133600"/>
            <a:ext cx="685800" cy="2743200"/>
          </a:xfrm>
          <a:prstGeom prst="roundRect">
            <a:avLst>
              <a:gd name="adj" fmla="val 16667"/>
            </a:avLst>
          </a:prstGeom>
          <a:noFill/>
          <a:ln w="1016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5" y="1520825"/>
            <a:ext cx="54864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0000"/>
          </a:solidFill>
          <a:extLst>
            <a:ext uri="{91240B29-F687-4f45-9708-019B960494DF}">
              <a14:hiddenLine xmlns="" xmlns:a14="http://schemas.microsoft.com/office/drawing/2010/main" w="508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algn="l" eaLnBrk="1" hangingPunct="1">
              <a:defRPr/>
            </a:pP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charset="0"/>
              </a:rPr>
              <a:t>Interpret the Graph 2</a:t>
            </a:r>
            <a:endParaRPr lang="en-CA" dirty="0" smtClean="0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2840038" y="1520825"/>
            <a:ext cx="5357812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b="0">
              <a:cs typeface="Times New Roman" charset="0"/>
            </a:endParaRP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5181600" y="1295400"/>
            <a:ext cx="3962400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000" u="sng" dirty="0">
                <a:solidFill>
                  <a:srgbClr val="FF0000"/>
                </a:solidFill>
                <a:latin typeface="Century Gothic" charset="0"/>
                <a:cs typeface="Times New Roman" charset="0"/>
              </a:rPr>
              <a:t>Analysis:</a:t>
            </a:r>
          </a:p>
          <a:p>
            <a:pPr marL="457200" indent="-457200">
              <a:spcBef>
                <a:spcPct val="50000"/>
              </a:spcBef>
              <a:buFont typeface="Arial"/>
              <a:buChar char="•"/>
              <a:defRPr/>
            </a:pPr>
            <a:r>
              <a:rPr lang="en-GB" sz="3000" dirty="0">
                <a:latin typeface="Century Gothic" charset="0"/>
                <a:cs typeface="Times New Roman" charset="0"/>
              </a:rPr>
              <a:t>The velocity (m/s) </a:t>
            </a:r>
            <a:r>
              <a:rPr lang="en-GB" sz="3000" dirty="0">
                <a:solidFill>
                  <a:srgbClr val="FF0000"/>
                </a:solidFill>
                <a:latin typeface="Century Gothic" charset="0"/>
                <a:cs typeface="Times New Roman" charset="0"/>
              </a:rPr>
              <a:t>does not change </a:t>
            </a:r>
            <a:r>
              <a:rPr lang="en-GB" sz="3000" dirty="0">
                <a:latin typeface="Century Gothic" charset="0"/>
                <a:cs typeface="Times New Roman" charset="0"/>
              </a:rPr>
              <a:t>over time</a:t>
            </a:r>
          </a:p>
          <a:p>
            <a:pPr marL="457200" indent="-457200">
              <a:spcBef>
                <a:spcPct val="50000"/>
              </a:spcBef>
              <a:buFont typeface="Arial"/>
              <a:buChar char="•"/>
              <a:defRPr/>
            </a:pPr>
            <a:r>
              <a:rPr lang="en-GB" sz="3000" dirty="0">
                <a:latin typeface="Century Gothic" charset="0"/>
                <a:cs typeface="Times New Roman" charset="0"/>
              </a:rPr>
              <a:t>The object is at </a:t>
            </a:r>
            <a:r>
              <a:rPr lang="en-GB" sz="3000" dirty="0">
                <a:solidFill>
                  <a:srgbClr val="FF0000"/>
                </a:solidFill>
                <a:latin typeface="Century Gothic" charset="0"/>
                <a:cs typeface="Times New Roman" charset="0"/>
              </a:rPr>
              <a:t>constant velocity</a:t>
            </a:r>
          </a:p>
          <a:p>
            <a:pPr marL="457200" indent="-457200">
              <a:spcBef>
                <a:spcPct val="50000"/>
              </a:spcBef>
              <a:buFont typeface="Arial"/>
              <a:buChar char="•"/>
              <a:defRPr/>
            </a:pPr>
            <a:r>
              <a:rPr lang="en-GB" sz="3000" dirty="0">
                <a:solidFill>
                  <a:srgbClr val="000000"/>
                </a:solidFill>
                <a:latin typeface="Century Gothic" charset="0"/>
                <a:cs typeface="Times New Roman" charset="0"/>
              </a:rPr>
              <a:t>There is </a:t>
            </a:r>
            <a:r>
              <a:rPr lang="en-GB" sz="3000" dirty="0">
                <a:solidFill>
                  <a:srgbClr val="FF0000"/>
                </a:solidFill>
                <a:latin typeface="Century Gothic" charset="0"/>
                <a:cs typeface="Times New Roman" charset="0"/>
              </a:rPr>
              <a:t>no acceleration</a:t>
            </a:r>
          </a:p>
        </p:txBody>
      </p:sp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457200" y="2057400"/>
            <a:ext cx="685800" cy="2743200"/>
          </a:xfrm>
          <a:prstGeom prst="roundRect">
            <a:avLst>
              <a:gd name="adj" fmla="val 16667"/>
            </a:avLst>
          </a:prstGeom>
          <a:noFill/>
          <a:ln w="1016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Times New Roman"/>
      </a:majorFont>
      <a:minorFont>
        <a:latin typeface="Times New Roman"/>
        <a:ea typeface="ＭＳ Ｐゴシック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  <a:cs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4689</TotalTime>
  <Words>328</Words>
  <Application>Microsoft Office PowerPoint</Application>
  <PresentationFormat>On-screen Show (4:3)</PresentationFormat>
  <Paragraphs>57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Century Gothic</vt:lpstr>
      <vt:lpstr>Microsoft Sans Serif</vt:lpstr>
      <vt:lpstr>Times New Roman</vt:lpstr>
      <vt:lpstr>Default Design</vt:lpstr>
      <vt:lpstr>Review: Speed</vt:lpstr>
      <vt:lpstr>Velocity</vt:lpstr>
      <vt:lpstr>Velocity</vt:lpstr>
      <vt:lpstr>Acceleration</vt:lpstr>
      <vt:lpstr>Acceleration</vt:lpstr>
      <vt:lpstr>Acceleration</vt:lpstr>
      <vt:lpstr>PowerPoint Presentation</vt:lpstr>
      <vt:lpstr>Interpret the Graph 1</vt:lpstr>
      <vt:lpstr>Interpret the Graph 2</vt:lpstr>
      <vt:lpstr>Interpret the Graph 3</vt:lpstr>
    </vt:vector>
  </TitlesOfParts>
  <Company>UNIS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denns1</dc:creator>
  <cp:lastModifiedBy>Daniel Quillen</cp:lastModifiedBy>
  <cp:revision>248</cp:revision>
  <dcterms:created xsi:type="dcterms:W3CDTF">2005-04-09T18:44:10Z</dcterms:created>
  <dcterms:modified xsi:type="dcterms:W3CDTF">2016-11-11T02:31:36Z</dcterms:modified>
</cp:coreProperties>
</file>