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87" r:id="rId2"/>
    <p:sldId id="340" r:id="rId3"/>
    <p:sldId id="341" r:id="rId4"/>
    <p:sldId id="342" r:id="rId5"/>
    <p:sldId id="343" r:id="rId6"/>
    <p:sldId id="364" r:id="rId7"/>
    <p:sldId id="366" r:id="rId8"/>
    <p:sldId id="367" r:id="rId9"/>
    <p:sldId id="368" r:id="rId10"/>
    <p:sldId id="3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FF9900"/>
    <a:srgbClr val="00FFFF"/>
    <a:srgbClr val="99CCFF"/>
    <a:srgbClr val="006600"/>
    <a:srgbClr val="CC6600"/>
    <a:srgbClr val="00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8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0D5504E-65A7-364A-BA90-AEA778CF20E1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A73729-14F7-DA46-A956-B4D7E0D44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8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4A64-2BB9-C44C-9E49-F2576291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4803-A75D-7542-A9FA-8E0EC20E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2364-BBB1-3547-86B0-E86175FA0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703-90D2-E243-883F-65EF02B3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7224-4DB8-6648-A77A-AC21F5899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BD81-57B8-544A-B06E-607FAAB1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D115-5125-6B40-B311-D6920947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D774-B827-E447-A670-3583E25C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3B8D-D048-7145-8CFB-E14DD700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7B97-4386-5B43-A1BF-48D8C8FAE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DFF0-FE6B-9A41-BDB7-2D1A0E14F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37DB-FE05-7A40-B7FA-A8F62DFA3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fld id="{38CB03BC-897B-0E41-A01B-EF088D73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33" r="4167"/>
          <a:stretch/>
        </p:blipFill>
        <p:spPr>
          <a:xfrm>
            <a:off x="0" y="2458"/>
            <a:ext cx="9144000" cy="6855542"/>
          </a:xfrm>
          <a:prstGeom prst="rect">
            <a:avLst/>
          </a:prstGeom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4000" dirty="0" smtClean="0">
                <a:solidFill>
                  <a:schemeClr val="bg1"/>
                </a:solidFill>
                <a:latin typeface="Century Gothic" charset="0"/>
              </a:rPr>
              <a:t>Motion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 smtClean="0">
                <a:solidFill>
                  <a:srgbClr val="FFFF00"/>
                </a:solidFill>
                <a:latin typeface="Century Gothic" charset="0"/>
              </a:rPr>
              <a:t>Part 2: </a:t>
            </a:r>
            <a:r>
              <a:rPr lang="en-GB" sz="3600" i="1" dirty="0" smtClean="0">
                <a:solidFill>
                  <a:schemeClr val="bg1"/>
                </a:solidFill>
                <a:latin typeface="Century Gothic" charset="0"/>
              </a:rPr>
              <a:t>Distance-Time Graphs</a:t>
            </a:r>
          </a:p>
          <a:p>
            <a:pPr>
              <a:spcBef>
                <a:spcPct val="50000"/>
              </a:spcBef>
              <a:defRPr/>
            </a:pPr>
            <a:endParaRPr lang="en-CA" sz="3600" b="0" dirty="0" smtClean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0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33" r="4167"/>
          <a:stretch/>
        </p:blipFill>
        <p:spPr>
          <a:xfrm>
            <a:off x="0" y="2458"/>
            <a:ext cx="9144000" cy="6855542"/>
          </a:xfrm>
          <a:prstGeom prst="rect">
            <a:avLst/>
          </a:prstGeom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2362200"/>
            <a:ext cx="9144000" cy="2286000"/>
          </a:xfrm>
          <a:prstGeom prst="rect">
            <a:avLst/>
          </a:prstGeom>
          <a:solidFill>
            <a:schemeClr val="tx1">
              <a:alpha val="75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143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GB" sz="4000" dirty="0" smtClean="0">
                <a:solidFill>
                  <a:schemeClr val="bg1"/>
                </a:solidFill>
                <a:latin typeface="Century Gothic" charset="0"/>
              </a:rPr>
              <a:t>Motion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GB" sz="3600" i="1" dirty="0" smtClean="0">
                <a:solidFill>
                  <a:srgbClr val="FFFF00"/>
                </a:solidFill>
                <a:latin typeface="Century Gothic" charset="0"/>
              </a:rPr>
              <a:t>Part 3: </a:t>
            </a:r>
            <a:r>
              <a:rPr lang="en-GB" sz="3600" i="1" dirty="0" smtClean="0">
                <a:solidFill>
                  <a:schemeClr val="bg1"/>
                </a:solidFill>
                <a:latin typeface="Century Gothic" charset="0"/>
              </a:rPr>
              <a:t>Velocity and Acceleration</a:t>
            </a:r>
          </a:p>
          <a:p>
            <a:pPr>
              <a:spcBef>
                <a:spcPct val="50000"/>
              </a:spcBef>
              <a:defRPr/>
            </a:pPr>
            <a:endParaRPr lang="en-CA" sz="3600" b="0" dirty="0" smtClean="0">
              <a:latin typeface="Century Gothic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Graphing Speed</a:t>
            </a:r>
            <a:endParaRPr lang="en-CA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grpSp>
        <p:nvGrpSpPr>
          <p:cNvPr id="97284" name="Group 4"/>
          <p:cNvGrpSpPr>
            <a:grpSpLocks/>
          </p:cNvGrpSpPr>
          <p:nvPr/>
        </p:nvGrpSpPr>
        <p:grpSpPr bwMode="auto">
          <a:xfrm>
            <a:off x="455613" y="2133600"/>
            <a:ext cx="8293100" cy="1295400"/>
            <a:chOff x="242" y="1616"/>
            <a:chExt cx="5224" cy="408"/>
          </a:xfrm>
        </p:grpSpPr>
        <p:sp>
          <p:nvSpPr>
            <p:cNvPr id="97285" name="AutoShape 5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7286" name="Text Box 6"/>
            <p:cNvSpPr txBox="1">
              <a:spLocks noChangeArrowheads="1"/>
            </p:cNvSpPr>
            <p:nvPr/>
          </p:nvSpPr>
          <p:spPr bwMode="auto">
            <a:xfrm>
              <a:off x="385" y="1661"/>
              <a:ext cx="494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3000" dirty="0">
                  <a:solidFill>
                    <a:schemeClr val="bg1"/>
                  </a:solidFill>
                  <a:latin typeface="Century Gothic" pitchFamily="34" charset="0"/>
                  <a:cs typeface="Times New Roman" charset="0"/>
                </a:rPr>
                <a:t>A </a:t>
              </a:r>
              <a:r>
                <a:rPr lang="en-GB" sz="3000" u="sng" dirty="0">
                  <a:solidFill>
                    <a:srgbClr val="FFFF00"/>
                  </a:solidFill>
                  <a:latin typeface="Century Gothic" pitchFamily="34" charset="0"/>
                  <a:cs typeface="Times New Roman" charset="0"/>
                </a:rPr>
                <a:t>distance-time graph</a:t>
              </a:r>
              <a:r>
                <a:rPr lang="en-GB" sz="3000" dirty="0">
                  <a:solidFill>
                    <a:schemeClr val="bg1"/>
                  </a:solidFill>
                  <a:latin typeface="Century Gothic" pitchFamily="34" charset="0"/>
                  <a:cs typeface="Times New Roman" charset="0"/>
                </a:rPr>
                <a:t> shows the motion                  of a certain object in line graph form.</a:t>
              </a:r>
              <a:endParaRPr lang="en-GB" sz="3000" u="sng" dirty="0">
                <a:solidFill>
                  <a:schemeClr val="bg1"/>
                </a:solidFill>
                <a:latin typeface="Century Gothic" pitchFamily="34" charset="0"/>
                <a:cs typeface="Times New Roman" charset="0"/>
              </a:endParaRPr>
            </a:p>
          </p:txBody>
        </p:sp>
      </p:grp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0" y="12954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motion of an object can be </a:t>
            </a:r>
            <a:r>
              <a:rPr lang="en-GB" sz="3000" u="sng" dirty="0">
                <a:latin typeface="Century Gothic" charset="0"/>
                <a:cs typeface="Times New Roman" charset="0"/>
              </a:rPr>
              <a:t>graphed</a:t>
            </a:r>
            <a:r>
              <a:rPr lang="en-GB" sz="3000" dirty="0">
                <a:latin typeface="Century Gothic" charset="0"/>
                <a:cs typeface="Times New Roman" charset="0"/>
              </a:rPr>
              <a:t>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0" y="4614863"/>
            <a:ext cx="91440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Time</a:t>
            </a:r>
            <a:r>
              <a:rPr lang="en-GB" sz="3000" dirty="0">
                <a:latin typeface="Century Gothic" charset="0"/>
                <a:cs typeface="Times New Roman" charset="0"/>
              </a:rPr>
              <a:t> is plotted on the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horizontal (X) axis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rgbClr val="008000"/>
                </a:solidFill>
                <a:latin typeface="Century Gothic" charset="0"/>
                <a:cs typeface="Times New Roman" charset="0"/>
              </a:rPr>
              <a:t>Distance</a:t>
            </a:r>
            <a:r>
              <a:rPr lang="en-GB" sz="3000" dirty="0">
                <a:latin typeface="Century Gothic" charset="0"/>
                <a:cs typeface="Times New Roman" charset="0"/>
              </a:rPr>
              <a:t> is plotted on the </a:t>
            </a:r>
            <a:r>
              <a:rPr lang="en-GB" sz="3000" dirty="0">
                <a:solidFill>
                  <a:srgbClr val="008000"/>
                </a:solidFill>
                <a:latin typeface="Century Gothic" charset="0"/>
                <a:cs typeface="Times New Roman" charset="0"/>
              </a:rPr>
              <a:t>vertical (Y) axis</a:t>
            </a:r>
          </a:p>
          <a:p>
            <a:pPr algn="ctr">
              <a:spcBef>
                <a:spcPct val="50000"/>
              </a:spcBef>
              <a:defRPr/>
            </a:pPr>
            <a:endParaRPr lang="en-GB" sz="3000" u="sng" dirty="0">
              <a:solidFill>
                <a:schemeClr val="accent2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373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3000" u="sng">
              <a:latin typeface="Century Gothic" charset="0"/>
              <a:cs typeface="Times New Roman" charset="0"/>
            </a:endParaRPr>
          </a:p>
        </p:txBody>
      </p:sp>
      <p:graphicFrame>
        <p:nvGraphicFramePr>
          <p:cNvPr id="98430" name="Group 126"/>
          <p:cNvGraphicFramePr>
            <a:graphicFrameLocks noGrp="1"/>
          </p:cNvGraphicFramePr>
          <p:nvPr>
            <p:ph idx="1"/>
          </p:nvPr>
        </p:nvGraphicFramePr>
        <p:xfrm>
          <a:off x="304800" y="1681163"/>
          <a:ext cx="2819400" cy="4497423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</a:tblGrid>
              <a:tr h="474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Time (s)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Distance (m)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Times New Roman" charset="0"/>
                        </a:rPr>
                        <a:t>16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39" name="Rectangle 3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Distance-Time Graphs</a:t>
            </a:r>
          </a:p>
        </p:txBody>
      </p:sp>
      <p:pic>
        <p:nvPicPr>
          <p:cNvPr id="98429" name="Picture 125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7150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446" name="Group 142"/>
          <p:cNvGrpSpPr>
            <a:grpSpLocks/>
          </p:cNvGrpSpPr>
          <p:nvPr/>
        </p:nvGrpSpPr>
        <p:grpSpPr bwMode="auto">
          <a:xfrm>
            <a:off x="4038600" y="2819400"/>
            <a:ext cx="4724400" cy="2743200"/>
            <a:chOff x="2544" y="1776"/>
            <a:chExt cx="2976" cy="1728"/>
          </a:xfrm>
        </p:grpSpPr>
        <p:sp>
          <p:nvSpPr>
            <p:cNvPr id="98443" name="Line 139"/>
            <p:cNvSpPr>
              <a:spLocks noChangeShapeType="1"/>
            </p:cNvSpPr>
            <p:nvPr/>
          </p:nvSpPr>
          <p:spPr bwMode="auto">
            <a:xfrm flipV="1">
              <a:off x="2544" y="2640"/>
              <a:ext cx="120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44" name="Line 140"/>
            <p:cNvSpPr>
              <a:spLocks noChangeShapeType="1"/>
            </p:cNvSpPr>
            <p:nvPr/>
          </p:nvSpPr>
          <p:spPr bwMode="auto">
            <a:xfrm flipV="1">
              <a:off x="3744" y="2640"/>
              <a:ext cx="1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45" name="Line 141"/>
            <p:cNvSpPr>
              <a:spLocks noChangeShapeType="1"/>
            </p:cNvSpPr>
            <p:nvPr/>
          </p:nvSpPr>
          <p:spPr bwMode="auto">
            <a:xfrm flipV="1">
              <a:off x="4944" y="1776"/>
              <a:ext cx="576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</p:grpSp>
      <p:grpSp>
        <p:nvGrpSpPr>
          <p:cNvPr id="98442" name="Group 138"/>
          <p:cNvGrpSpPr>
            <a:grpSpLocks/>
          </p:cNvGrpSpPr>
          <p:nvPr/>
        </p:nvGrpSpPr>
        <p:grpSpPr bwMode="auto">
          <a:xfrm>
            <a:off x="4038600" y="2743200"/>
            <a:ext cx="4800600" cy="2819400"/>
            <a:chOff x="2544" y="1728"/>
            <a:chExt cx="3024" cy="1776"/>
          </a:xfrm>
        </p:grpSpPr>
        <p:sp>
          <p:nvSpPr>
            <p:cNvPr id="98431" name="Oval 127"/>
            <p:cNvSpPr>
              <a:spLocks noChangeArrowheads="1"/>
            </p:cNvSpPr>
            <p:nvPr/>
          </p:nvSpPr>
          <p:spPr bwMode="auto">
            <a:xfrm>
              <a:off x="2544" y="34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2" name="Oval 128"/>
            <p:cNvSpPr>
              <a:spLocks noChangeArrowheads="1"/>
            </p:cNvSpPr>
            <p:nvPr/>
          </p:nvSpPr>
          <p:spPr bwMode="auto">
            <a:xfrm>
              <a:off x="2832" y="3216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3" name="Oval 129"/>
            <p:cNvSpPr>
              <a:spLocks noChangeArrowheads="1"/>
            </p:cNvSpPr>
            <p:nvPr/>
          </p:nvSpPr>
          <p:spPr bwMode="auto">
            <a:xfrm>
              <a:off x="3120" y="2976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4" name="Oval 130"/>
            <p:cNvSpPr>
              <a:spLocks noChangeArrowheads="1"/>
            </p:cNvSpPr>
            <p:nvPr/>
          </p:nvSpPr>
          <p:spPr bwMode="auto">
            <a:xfrm>
              <a:off x="3408" y="2784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5" name="Oval 131"/>
            <p:cNvSpPr>
              <a:spLocks noChangeArrowheads="1"/>
            </p:cNvSpPr>
            <p:nvPr/>
          </p:nvSpPr>
          <p:spPr bwMode="auto">
            <a:xfrm>
              <a:off x="3696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6" name="Oval 132"/>
            <p:cNvSpPr>
              <a:spLocks noChangeArrowheads="1"/>
            </p:cNvSpPr>
            <p:nvPr/>
          </p:nvSpPr>
          <p:spPr bwMode="auto">
            <a:xfrm>
              <a:off x="3984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7" name="Oval 133"/>
            <p:cNvSpPr>
              <a:spLocks noChangeArrowheads="1"/>
            </p:cNvSpPr>
            <p:nvPr/>
          </p:nvSpPr>
          <p:spPr bwMode="auto">
            <a:xfrm>
              <a:off x="4320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8" name="Oval 134"/>
            <p:cNvSpPr>
              <a:spLocks noChangeArrowheads="1"/>
            </p:cNvSpPr>
            <p:nvPr/>
          </p:nvSpPr>
          <p:spPr bwMode="auto">
            <a:xfrm>
              <a:off x="4608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39" name="Oval 135"/>
            <p:cNvSpPr>
              <a:spLocks noChangeArrowheads="1"/>
            </p:cNvSpPr>
            <p:nvPr/>
          </p:nvSpPr>
          <p:spPr bwMode="auto">
            <a:xfrm>
              <a:off x="4896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40" name="Oval 136"/>
            <p:cNvSpPr>
              <a:spLocks noChangeArrowheads="1"/>
            </p:cNvSpPr>
            <p:nvPr/>
          </p:nvSpPr>
          <p:spPr bwMode="auto">
            <a:xfrm>
              <a:off x="5184" y="216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8441" name="Oval 137"/>
            <p:cNvSpPr>
              <a:spLocks noChangeArrowheads="1"/>
            </p:cNvSpPr>
            <p:nvPr/>
          </p:nvSpPr>
          <p:spPr bwMode="auto">
            <a:xfrm>
              <a:off x="5472" y="172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98448" name="AutoShape 144"/>
          <p:cNvSpPr>
            <a:spLocks noChangeArrowheads="1"/>
          </p:cNvSpPr>
          <p:nvPr/>
        </p:nvSpPr>
        <p:spPr bwMode="auto">
          <a:xfrm>
            <a:off x="3810000" y="1447800"/>
            <a:ext cx="2895600" cy="1905000"/>
          </a:xfrm>
          <a:prstGeom prst="wedgeRoundRectCallout">
            <a:avLst>
              <a:gd name="adj1" fmla="val -1042"/>
              <a:gd name="adj2" fmla="val 118750"/>
              <a:gd name="adj3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The </a:t>
            </a:r>
            <a:r>
              <a:rPr lang="en-US" sz="2600" u="sng">
                <a:solidFill>
                  <a:srgbClr val="FFFF00"/>
                </a:solidFill>
                <a:latin typeface="Century Gothic" charset="0"/>
                <a:cs typeface="Times New Roman" charset="0"/>
              </a:rPr>
              <a:t>slope</a:t>
            </a:r>
            <a:r>
              <a:rPr lang="en-US" sz="2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of a distance-time graph is the </a:t>
            </a:r>
            <a:r>
              <a:rPr lang="en-US" sz="2600" u="sng">
                <a:solidFill>
                  <a:srgbClr val="FFFF00"/>
                </a:solidFill>
                <a:latin typeface="Century Gothic" charset="0"/>
                <a:cs typeface="Times New Roman" charset="0"/>
              </a:rPr>
              <a:t>speed</a:t>
            </a:r>
          </a:p>
        </p:txBody>
      </p:sp>
      <p:sp>
        <p:nvSpPr>
          <p:cNvPr id="98449" name="Text Box 145"/>
          <p:cNvSpPr txBox="1">
            <a:spLocks noChangeArrowheads="1"/>
          </p:cNvSpPr>
          <p:nvPr/>
        </p:nvSpPr>
        <p:spPr bwMode="auto">
          <a:xfrm>
            <a:off x="3657600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2209800"/>
            <a:ext cx="373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3000" u="sng">
              <a:latin typeface="Century Gothic" charset="0"/>
              <a:cs typeface="Times New Roman" charset="0"/>
            </a:endParaRPr>
          </a:p>
        </p:txBody>
      </p:sp>
      <p:sp>
        <p:nvSpPr>
          <p:cNvPr id="100396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Distance-Time Graphs</a:t>
            </a:r>
          </a:p>
        </p:txBody>
      </p:sp>
      <p:grpSp>
        <p:nvGrpSpPr>
          <p:cNvPr id="100423" name="Group 71"/>
          <p:cNvGrpSpPr>
            <a:grpSpLocks/>
          </p:cNvGrpSpPr>
          <p:nvPr/>
        </p:nvGrpSpPr>
        <p:grpSpPr bwMode="auto">
          <a:xfrm>
            <a:off x="1600200" y="1685925"/>
            <a:ext cx="5715000" cy="4410075"/>
            <a:chOff x="1008" y="1062"/>
            <a:chExt cx="3600" cy="2778"/>
          </a:xfrm>
        </p:grpSpPr>
        <p:pic>
          <p:nvPicPr>
            <p:cNvPr id="14362" name="Picture 45" descr="grap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62"/>
              <a:ext cx="3600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63" name="Group 70"/>
            <p:cNvGrpSpPr>
              <a:grpSpLocks/>
            </p:cNvGrpSpPr>
            <p:nvPr/>
          </p:nvGrpSpPr>
          <p:grpSpPr bwMode="auto">
            <a:xfrm>
              <a:off x="1488" y="1782"/>
              <a:ext cx="2976" cy="1722"/>
              <a:chOff x="1488" y="1782"/>
              <a:chExt cx="2976" cy="1722"/>
            </a:xfrm>
          </p:grpSpPr>
          <p:sp>
            <p:nvSpPr>
              <p:cNvPr id="100399" name="Line 47"/>
              <p:cNvSpPr>
                <a:spLocks noChangeShapeType="1"/>
              </p:cNvSpPr>
              <p:nvPr/>
            </p:nvSpPr>
            <p:spPr bwMode="auto">
              <a:xfrm flipV="1">
                <a:off x="1488" y="2640"/>
                <a:ext cx="1200" cy="86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00400" name="Line 48"/>
              <p:cNvSpPr>
                <a:spLocks noChangeShapeType="1"/>
              </p:cNvSpPr>
              <p:nvPr/>
            </p:nvSpPr>
            <p:spPr bwMode="auto">
              <a:xfrm flipV="1">
                <a:off x="2688" y="2646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  <p:sp>
            <p:nvSpPr>
              <p:cNvPr id="100401" name="Line 49"/>
              <p:cNvSpPr>
                <a:spLocks noChangeShapeType="1"/>
              </p:cNvSpPr>
              <p:nvPr/>
            </p:nvSpPr>
            <p:spPr bwMode="auto">
              <a:xfrm flipV="1">
                <a:off x="3888" y="1782"/>
                <a:ext cx="576" cy="86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Times New Roman" charset="0"/>
                </a:endParaRPr>
              </a:p>
            </p:txBody>
          </p:sp>
        </p:grpSp>
      </p:grpSp>
      <p:sp>
        <p:nvSpPr>
          <p:cNvPr id="100416" name="AutoShape 64"/>
          <p:cNvSpPr>
            <a:spLocks noChangeArrowheads="1"/>
          </p:cNvSpPr>
          <p:nvPr/>
        </p:nvSpPr>
        <p:spPr bwMode="auto">
          <a:xfrm>
            <a:off x="4191000" y="4267200"/>
            <a:ext cx="228600" cy="1219200"/>
          </a:xfrm>
          <a:prstGeom prst="upDownArrow">
            <a:avLst>
              <a:gd name="adj1" fmla="val 50000"/>
              <a:gd name="adj2" fmla="val 82346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0417" name="AutoShape 65"/>
          <p:cNvSpPr>
            <a:spLocks noChangeArrowheads="1"/>
          </p:cNvSpPr>
          <p:nvPr/>
        </p:nvSpPr>
        <p:spPr bwMode="auto">
          <a:xfrm rot="16200000">
            <a:off x="3314700" y="4610100"/>
            <a:ext cx="228600" cy="1828800"/>
          </a:xfrm>
          <a:prstGeom prst="upDownArrow">
            <a:avLst>
              <a:gd name="adj1" fmla="val 44796"/>
              <a:gd name="adj2" fmla="val 95111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0421" name="Line 69"/>
          <p:cNvSpPr>
            <a:spLocks noChangeShapeType="1"/>
          </p:cNvSpPr>
          <p:nvPr/>
        </p:nvSpPr>
        <p:spPr bwMode="auto">
          <a:xfrm flipV="1">
            <a:off x="2438400" y="4191000"/>
            <a:ext cx="1828800" cy="1295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0425" name="AutoShape 73"/>
          <p:cNvSpPr>
            <a:spLocks noChangeArrowheads="1"/>
          </p:cNvSpPr>
          <p:nvPr/>
        </p:nvSpPr>
        <p:spPr bwMode="auto">
          <a:xfrm>
            <a:off x="152400" y="4800600"/>
            <a:ext cx="1828800" cy="1524000"/>
          </a:xfrm>
          <a:prstGeom prst="wedgeRoundRectCallout">
            <a:avLst>
              <a:gd name="adj1" fmla="val 89719"/>
              <a:gd name="adj2" fmla="val -21058"/>
              <a:gd name="adj3" fmla="val 16667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S = D ÷ T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    = 8 ÷ 4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    = </a:t>
            </a:r>
            <a:r>
              <a:rPr lang="en-US">
                <a:solidFill>
                  <a:srgbClr val="FFFF00"/>
                </a:solidFill>
                <a:latin typeface="Century Gothic" charset="0"/>
                <a:cs typeface="Times New Roman" charset="0"/>
              </a:rPr>
              <a:t>2 m/s</a:t>
            </a:r>
          </a:p>
          <a:p>
            <a:pPr>
              <a:defRPr/>
            </a:pPr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00426" name="Line 74"/>
          <p:cNvSpPr>
            <a:spLocks noChangeShapeType="1"/>
          </p:cNvSpPr>
          <p:nvPr/>
        </p:nvSpPr>
        <p:spPr bwMode="auto">
          <a:xfrm flipV="1">
            <a:off x="6172200" y="2819400"/>
            <a:ext cx="914400" cy="13716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0427" name="AutoShape 75"/>
          <p:cNvSpPr>
            <a:spLocks noChangeArrowheads="1"/>
          </p:cNvSpPr>
          <p:nvPr/>
        </p:nvSpPr>
        <p:spPr bwMode="auto">
          <a:xfrm>
            <a:off x="7010400" y="2895600"/>
            <a:ext cx="228600" cy="1219200"/>
          </a:xfrm>
          <a:prstGeom prst="upDownArrow">
            <a:avLst>
              <a:gd name="adj1" fmla="val 50000"/>
              <a:gd name="adj2" fmla="val 82346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0428" name="AutoShape 76"/>
          <p:cNvSpPr>
            <a:spLocks noChangeArrowheads="1"/>
          </p:cNvSpPr>
          <p:nvPr/>
        </p:nvSpPr>
        <p:spPr bwMode="auto">
          <a:xfrm rot="16200000">
            <a:off x="6591300" y="3695700"/>
            <a:ext cx="228600" cy="914400"/>
          </a:xfrm>
          <a:prstGeom prst="upDownArrow">
            <a:avLst>
              <a:gd name="adj1" fmla="val 44796"/>
              <a:gd name="adj2" fmla="val 72222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5000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0429" name="AutoShape 77"/>
          <p:cNvSpPr>
            <a:spLocks noChangeArrowheads="1"/>
          </p:cNvSpPr>
          <p:nvPr/>
        </p:nvSpPr>
        <p:spPr bwMode="auto">
          <a:xfrm>
            <a:off x="6781800" y="5029200"/>
            <a:ext cx="1828800" cy="1524000"/>
          </a:xfrm>
          <a:prstGeom prst="wedgeRoundRectCallout">
            <a:avLst>
              <a:gd name="adj1" fmla="val -63023"/>
              <a:gd name="adj2" fmla="val -134481"/>
              <a:gd name="adj3" fmla="val 16667"/>
            </a:avLst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S = D ÷ T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    = 8 ÷ 2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    = </a:t>
            </a:r>
            <a:r>
              <a:rPr lang="en-US">
                <a:solidFill>
                  <a:srgbClr val="FFFF00"/>
                </a:solidFill>
                <a:latin typeface="Century Gothic" charset="0"/>
                <a:cs typeface="Times New Roman" charset="0"/>
              </a:rPr>
              <a:t>4 m/s</a:t>
            </a:r>
          </a:p>
          <a:p>
            <a:pPr>
              <a:defRPr/>
            </a:pPr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  <p:sp>
        <p:nvSpPr>
          <p:cNvPr id="100430" name="Line 78"/>
          <p:cNvSpPr>
            <a:spLocks noChangeShapeType="1"/>
          </p:cNvSpPr>
          <p:nvPr/>
        </p:nvSpPr>
        <p:spPr bwMode="auto">
          <a:xfrm flipV="1">
            <a:off x="4267200" y="4191000"/>
            <a:ext cx="1828800" cy="0"/>
          </a:xfrm>
          <a:prstGeom prst="line">
            <a:avLst/>
          </a:prstGeom>
          <a:noFill/>
          <a:ln w="635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grpSp>
        <p:nvGrpSpPr>
          <p:cNvPr id="100424" name="Group 72"/>
          <p:cNvGrpSpPr>
            <a:grpSpLocks/>
          </p:cNvGrpSpPr>
          <p:nvPr/>
        </p:nvGrpSpPr>
        <p:grpSpPr bwMode="auto">
          <a:xfrm>
            <a:off x="2362200" y="2743200"/>
            <a:ext cx="4800600" cy="2819400"/>
            <a:chOff x="1488" y="1728"/>
            <a:chExt cx="3024" cy="1776"/>
          </a:xfrm>
        </p:grpSpPr>
        <p:sp>
          <p:nvSpPr>
            <p:cNvPr id="100403" name="Oval 51"/>
            <p:cNvSpPr>
              <a:spLocks noChangeArrowheads="1"/>
            </p:cNvSpPr>
            <p:nvPr/>
          </p:nvSpPr>
          <p:spPr bwMode="auto">
            <a:xfrm>
              <a:off x="1488" y="340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04" name="Oval 52"/>
            <p:cNvSpPr>
              <a:spLocks noChangeArrowheads="1"/>
            </p:cNvSpPr>
            <p:nvPr/>
          </p:nvSpPr>
          <p:spPr bwMode="auto">
            <a:xfrm>
              <a:off x="1776" y="3216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05" name="Oval 53"/>
            <p:cNvSpPr>
              <a:spLocks noChangeArrowheads="1"/>
            </p:cNvSpPr>
            <p:nvPr/>
          </p:nvSpPr>
          <p:spPr bwMode="auto">
            <a:xfrm>
              <a:off x="2064" y="3024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06" name="Oval 54"/>
            <p:cNvSpPr>
              <a:spLocks noChangeArrowheads="1"/>
            </p:cNvSpPr>
            <p:nvPr/>
          </p:nvSpPr>
          <p:spPr bwMode="auto">
            <a:xfrm>
              <a:off x="2352" y="2784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07" name="Oval 55"/>
            <p:cNvSpPr>
              <a:spLocks noChangeArrowheads="1"/>
            </p:cNvSpPr>
            <p:nvPr/>
          </p:nvSpPr>
          <p:spPr bwMode="auto">
            <a:xfrm>
              <a:off x="2640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08" name="Oval 56"/>
            <p:cNvSpPr>
              <a:spLocks noChangeArrowheads="1"/>
            </p:cNvSpPr>
            <p:nvPr/>
          </p:nvSpPr>
          <p:spPr bwMode="auto">
            <a:xfrm>
              <a:off x="2928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09" name="Oval 57"/>
            <p:cNvSpPr>
              <a:spLocks noChangeArrowheads="1"/>
            </p:cNvSpPr>
            <p:nvPr/>
          </p:nvSpPr>
          <p:spPr bwMode="auto">
            <a:xfrm>
              <a:off x="3264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10" name="Oval 58"/>
            <p:cNvSpPr>
              <a:spLocks noChangeArrowheads="1"/>
            </p:cNvSpPr>
            <p:nvPr/>
          </p:nvSpPr>
          <p:spPr bwMode="auto">
            <a:xfrm>
              <a:off x="3552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11" name="Oval 59"/>
            <p:cNvSpPr>
              <a:spLocks noChangeArrowheads="1"/>
            </p:cNvSpPr>
            <p:nvPr/>
          </p:nvSpPr>
          <p:spPr bwMode="auto">
            <a:xfrm>
              <a:off x="3840" y="2592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12" name="Oval 60"/>
            <p:cNvSpPr>
              <a:spLocks noChangeArrowheads="1"/>
            </p:cNvSpPr>
            <p:nvPr/>
          </p:nvSpPr>
          <p:spPr bwMode="auto">
            <a:xfrm>
              <a:off x="4128" y="2160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00413" name="Oval 61"/>
            <p:cNvSpPr>
              <a:spLocks noChangeArrowheads="1"/>
            </p:cNvSpPr>
            <p:nvPr/>
          </p:nvSpPr>
          <p:spPr bwMode="auto">
            <a:xfrm>
              <a:off x="4416" y="1728"/>
              <a:ext cx="96" cy="96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</p:grpSp>
      <p:sp>
        <p:nvSpPr>
          <p:cNvPr id="100431" name="AutoShape 79"/>
          <p:cNvSpPr>
            <a:spLocks noChangeArrowheads="1"/>
          </p:cNvSpPr>
          <p:nvPr/>
        </p:nvSpPr>
        <p:spPr bwMode="auto">
          <a:xfrm>
            <a:off x="3962400" y="1371600"/>
            <a:ext cx="2057400" cy="1524000"/>
          </a:xfrm>
          <a:prstGeom prst="wedgeRoundRectCallout">
            <a:avLst>
              <a:gd name="adj1" fmla="val 463"/>
              <a:gd name="adj2" fmla="val 131875"/>
              <a:gd name="adj3" fmla="val 16667"/>
            </a:avLst>
          </a:prstGeom>
          <a:gradFill rotWithShape="1">
            <a:gsLst>
              <a:gs pos="0">
                <a:srgbClr val="800080">
                  <a:gamma/>
                  <a:shade val="46275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600">
                <a:solidFill>
                  <a:schemeClr val="bg1"/>
                </a:solidFill>
                <a:latin typeface="Century Gothic" charset="0"/>
                <a:cs typeface="Times New Roman" charset="0"/>
              </a:rPr>
              <a:t> </a:t>
            </a: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S = D ÷ T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    = 0 ÷ 4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Century Gothic" charset="0"/>
                <a:cs typeface="Times New Roman" charset="0"/>
              </a:rPr>
              <a:t>    = </a:t>
            </a:r>
            <a:r>
              <a:rPr lang="en-US">
                <a:solidFill>
                  <a:srgbClr val="FFFF00"/>
                </a:solidFill>
                <a:latin typeface="Century Gothic" charset="0"/>
                <a:cs typeface="Times New Roman" charset="0"/>
              </a:rPr>
              <a:t>0 m/s</a:t>
            </a:r>
          </a:p>
          <a:p>
            <a:pPr>
              <a:defRPr/>
            </a:pPr>
            <a:endParaRPr lang="en-US">
              <a:solidFill>
                <a:schemeClr val="bg1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457200" y="2209800"/>
            <a:ext cx="373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sz="3000" u="sng">
              <a:latin typeface="Century Gothic" charset="0"/>
              <a:cs typeface="Times New Roman" charset="0"/>
            </a:endParaRP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Distance-Time Graphs</a:t>
            </a:r>
          </a:p>
        </p:txBody>
      </p:sp>
      <p:sp>
        <p:nvSpPr>
          <p:cNvPr id="101439" name="Text Box 63"/>
          <p:cNvSpPr txBox="1">
            <a:spLocks noChangeArrowheads="1"/>
          </p:cNvSpPr>
          <p:nvPr/>
        </p:nvSpPr>
        <p:spPr bwMode="auto">
          <a:xfrm>
            <a:off x="3657600" y="1600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Times New Roman" charset="0"/>
            </a:endParaRPr>
          </a:p>
        </p:txBody>
      </p:sp>
      <p:pic>
        <p:nvPicPr>
          <p:cNvPr id="101441" name="Picture 65" descr="grap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28956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45" name="Picture 69" descr="graph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8956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46" name="Picture 70" descr="graph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8956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47" name="Line 71"/>
          <p:cNvSpPr>
            <a:spLocks noChangeShapeType="1"/>
          </p:cNvSpPr>
          <p:nvPr/>
        </p:nvSpPr>
        <p:spPr bwMode="auto">
          <a:xfrm flipV="1">
            <a:off x="457200" y="2481263"/>
            <a:ext cx="2438400" cy="1371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Times New Roman" charset="0"/>
            </a:endParaRPr>
          </a:p>
        </p:txBody>
      </p:sp>
      <p:sp>
        <p:nvSpPr>
          <p:cNvPr id="101448" name="Line 72"/>
          <p:cNvSpPr>
            <a:spLocks noChangeShapeType="1"/>
          </p:cNvSpPr>
          <p:nvPr/>
        </p:nvSpPr>
        <p:spPr bwMode="auto">
          <a:xfrm>
            <a:off x="3429000" y="1676400"/>
            <a:ext cx="1600200" cy="2209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1449" name="Line 73"/>
          <p:cNvSpPr>
            <a:spLocks noChangeShapeType="1"/>
          </p:cNvSpPr>
          <p:nvPr/>
        </p:nvSpPr>
        <p:spPr bwMode="auto">
          <a:xfrm flipV="1">
            <a:off x="6477000" y="2938463"/>
            <a:ext cx="243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Times New Roman" charset="0"/>
            </a:endParaRPr>
          </a:p>
        </p:txBody>
      </p:sp>
      <p:sp>
        <p:nvSpPr>
          <p:cNvPr id="101450" name="Text Box 74"/>
          <p:cNvSpPr txBox="1">
            <a:spLocks noChangeArrowheads="1"/>
          </p:cNvSpPr>
          <p:nvPr/>
        </p:nvSpPr>
        <p:spPr bwMode="auto">
          <a:xfrm>
            <a:off x="381000" y="4525963"/>
            <a:ext cx="2514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Constant speed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chemeClr val="accent2"/>
                </a:solidFill>
                <a:latin typeface="Century Gothic" charset="0"/>
                <a:cs typeface="Times New Roman" charset="0"/>
              </a:rPr>
              <a:t>(moving away)</a:t>
            </a:r>
            <a:endParaRPr lang="en-GB" sz="3000" u="sng" dirty="0">
              <a:solidFill>
                <a:schemeClr val="accent2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01451" name="Text Box 75"/>
          <p:cNvSpPr txBox="1">
            <a:spLocks noChangeArrowheads="1"/>
          </p:cNvSpPr>
          <p:nvPr/>
        </p:nvSpPr>
        <p:spPr bwMode="auto">
          <a:xfrm>
            <a:off x="3200400" y="4584700"/>
            <a:ext cx="29718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>
                <a:solidFill>
                  <a:srgbClr val="006600"/>
                </a:solidFill>
                <a:latin typeface="Century Gothic" charset="0"/>
                <a:cs typeface="Times New Roman" charset="0"/>
              </a:rPr>
              <a:t>Constant   speed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006600"/>
                </a:solidFill>
                <a:latin typeface="Century Gothic" charset="0"/>
                <a:cs typeface="Times New Roman" charset="0"/>
              </a:rPr>
              <a:t>(moving closer)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800" i="1" dirty="0">
                <a:solidFill>
                  <a:srgbClr val="006600"/>
                </a:solidFill>
                <a:latin typeface="Century Gothic" charset="0"/>
                <a:cs typeface="Times New Roman" charset="0"/>
              </a:rPr>
              <a:t>(and faster!)</a:t>
            </a:r>
            <a:endParaRPr lang="en-GB" sz="2800" i="1" u="sng" dirty="0">
              <a:solidFill>
                <a:srgbClr val="006600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01452" name="Text Box 76"/>
          <p:cNvSpPr txBox="1">
            <a:spLocks noChangeArrowheads="1"/>
          </p:cNvSpPr>
          <p:nvPr/>
        </p:nvSpPr>
        <p:spPr bwMode="auto">
          <a:xfrm>
            <a:off x="6477000" y="4525963"/>
            <a:ext cx="25146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No              speed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(standing still)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676400"/>
            <a:ext cx="5486401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Interpret the Graph 1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81600" y="1295400"/>
            <a:ext cx="37338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Analysis: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distance (m) stays the same as time goes by</a:t>
            </a:r>
          </a:p>
          <a:p>
            <a:pPr>
              <a:spcBef>
                <a:spcPct val="50000"/>
              </a:spcBef>
              <a:defRPr/>
            </a:pPr>
            <a:endParaRPr lang="en-GB" sz="3000" dirty="0">
              <a:latin typeface="Century Gothic" charset="0"/>
              <a:cs typeface="Times New Roman" charset="0"/>
            </a:endParaRP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object is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not moving</a:t>
            </a:r>
            <a:r>
              <a:rPr lang="en-GB" sz="3000" dirty="0">
                <a:latin typeface="Century Gothic" charset="0"/>
                <a:cs typeface="Times New Roman" charset="0"/>
              </a:rPr>
              <a:t> (at rest)</a:t>
            </a:r>
          </a:p>
          <a:p>
            <a:pPr>
              <a:spcBef>
                <a:spcPct val="50000"/>
              </a:spcBef>
              <a:defRPr/>
            </a:pPr>
            <a:endParaRPr lang="en-GB" sz="3000" u="sng" dirty="0"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4102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Interpret the Graph 2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05400" y="1295400"/>
            <a:ext cx="38862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Analysis: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object’s distance from a reference point is changing with time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object is moving </a:t>
            </a:r>
            <a:r>
              <a:rPr lang="en-GB" sz="3000" dirty="0">
                <a:solidFill>
                  <a:srgbClr val="008000"/>
                </a:solidFill>
                <a:latin typeface="Century Gothic" charset="0"/>
                <a:cs typeface="Times New Roman" charset="0"/>
              </a:rPr>
              <a:t>away</a:t>
            </a:r>
            <a:r>
              <a:rPr lang="en-GB" sz="3000" dirty="0">
                <a:latin typeface="Century Gothic" charset="0"/>
                <a:cs typeface="Times New Roman" charset="0"/>
              </a:rPr>
              <a:t> at a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constant speed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Interpret the Graph 3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05400" y="1295400"/>
            <a:ext cx="3886200" cy="517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Analysis: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object’s distance from a reference point is changing with time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The object is moving </a:t>
            </a:r>
            <a:r>
              <a:rPr lang="en-GB" sz="3000" dirty="0">
                <a:solidFill>
                  <a:srgbClr val="008000"/>
                </a:solidFill>
                <a:latin typeface="Century Gothic" charset="0"/>
                <a:cs typeface="Times New Roman" charset="0"/>
              </a:rPr>
              <a:t>towards</a:t>
            </a:r>
            <a:r>
              <a:rPr lang="en-GB" sz="3000" dirty="0">
                <a:latin typeface="Century Gothic" charset="0"/>
                <a:cs typeface="Times New Roman" charset="0"/>
              </a:rPr>
              <a:t> at a </a:t>
            </a:r>
            <a:r>
              <a:rPr lang="en-GB" sz="3000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constant speed</a:t>
            </a:r>
            <a:endParaRPr lang="en-GB" sz="3000" u="sng" dirty="0">
              <a:solidFill>
                <a:srgbClr val="FF0000"/>
              </a:solidFill>
              <a:latin typeface="Century Gothic" charset="0"/>
              <a:cs typeface="Times New Roman" charset="0"/>
            </a:endParaRPr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55626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Interpret the Graph 4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105400" y="1295400"/>
            <a:ext cx="403860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u="sng" dirty="0">
                <a:solidFill>
                  <a:srgbClr val="FF0000"/>
                </a:solidFill>
                <a:latin typeface="Century Gothic" charset="0"/>
                <a:cs typeface="Times New Roman" charset="0"/>
              </a:rPr>
              <a:t>Analysis: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In </a:t>
            </a:r>
            <a:r>
              <a:rPr lang="en-GB" sz="3000" dirty="0">
                <a:solidFill>
                  <a:srgbClr val="008000"/>
                </a:solidFill>
                <a:latin typeface="Century Gothic" charset="0"/>
                <a:cs typeface="Times New Roman" charset="0"/>
              </a:rPr>
              <a:t>Part A</a:t>
            </a:r>
            <a:r>
              <a:rPr lang="en-GB" sz="3000" dirty="0">
                <a:latin typeface="Century Gothic" charset="0"/>
                <a:cs typeface="Times New Roman" charset="0"/>
              </a:rPr>
              <a:t>, the object is moving away with a </a:t>
            </a:r>
            <a:r>
              <a:rPr lang="en-GB" sz="3000" dirty="0">
                <a:solidFill>
                  <a:srgbClr val="008000"/>
                </a:solidFill>
                <a:latin typeface="Century Gothic" charset="0"/>
                <a:cs typeface="Times New Roman" charset="0"/>
              </a:rPr>
              <a:t>constant speed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In </a:t>
            </a:r>
            <a:r>
              <a:rPr lang="en-GB" sz="3000" dirty="0">
                <a:solidFill>
                  <a:srgbClr val="0000FF"/>
                </a:solidFill>
                <a:latin typeface="Century Gothic" charset="0"/>
                <a:cs typeface="Times New Roman" charset="0"/>
              </a:rPr>
              <a:t>Part B</a:t>
            </a:r>
            <a:r>
              <a:rPr lang="en-GB" sz="3000" dirty="0">
                <a:latin typeface="Century Gothic" charset="0"/>
                <a:cs typeface="Times New Roman" charset="0"/>
              </a:rPr>
              <a:t>, the object is </a:t>
            </a:r>
            <a:r>
              <a:rPr lang="en-GB" sz="3000" dirty="0">
                <a:solidFill>
                  <a:srgbClr val="0000FF"/>
                </a:solidFill>
                <a:latin typeface="Century Gothic" charset="0"/>
                <a:cs typeface="Times New Roman" charset="0"/>
              </a:rPr>
              <a:t>at rest</a:t>
            </a:r>
          </a:p>
          <a:p>
            <a:pPr marL="457200" indent="-457200">
              <a:spcBef>
                <a:spcPct val="50000"/>
              </a:spcBef>
              <a:buFont typeface="Arial"/>
              <a:buChar char="•"/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In </a:t>
            </a:r>
            <a:r>
              <a:rPr lang="en-GB" sz="3000" dirty="0">
                <a:solidFill>
                  <a:srgbClr val="660066"/>
                </a:solidFill>
                <a:latin typeface="Century Gothic" charset="0"/>
                <a:cs typeface="Times New Roman" charset="0"/>
              </a:rPr>
              <a:t>Part C</a:t>
            </a:r>
            <a:r>
              <a:rPr lang="en-GB" sz="3000" dirty="0">
                <a:latin typeface="Century Gothic" charset="0"/>
                <a:cs typeface="Times New Roman" charset="0"/>
              </a:rPr>
              <a:t>, it is moving towards at </a:t>
            </a:r>
            <a:r>
              <a:rPr lang="en-GB" sz="3000" dirty="0">
                <a:solidFill>
                  <a:srgbClr val="660066"/>
                </a:solidFill>
                <a:latin typeface="Century Gothic" charset="0"/>
                <a:cs typeface="Times New Roman" charset="0"/>
              </a:rPr>
              <a:t>constant speed</a:t>
            </a:r>
          </a:p>
        </p:txBody>
      </p:sp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219200" y="42672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004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chemeClr val="bg1"/>
                </a:solidFill>
                <a:latin typeface="Century Gothic" charset="0"/>
                <a:cs typeface="Century Gothic" charset="0"/>
              </a:rPr>
              <a:t>A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133600" y="32004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chemeClr val="bg1"/>
                </a:solidFill>
                <a:latin typeface="Century Gothic" charset="0"/>
                <a:cs typeface="Century Gothic" charset="0"/>
              </a:rPr>
              <a:t>B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038600" y="3886200"/>
            <a:ext cx="685800" cy="68580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chemeClr val="bg1"/>
                </a:solidFill>
                <a:latin typeface="Century Gothic" charset="0"/>
                <a:cs typeface="Century Gothic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292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Century Gothic</vt:lpstr>
      <vt:lpstr>Times New Roman</vt:lpstr>
      <vt:lpstr>Default Design</vt:lpstr>
      <vt:lpstr>PowerPoint Presentation</vt:lpstr>
      <vt:lpstr>Graphing Speed</vt:lpstr>
      <vt:lpstr>Distance-Time Graphs</vt:lpstr>
      <vt:lpstr>Distance-Time Graphs</vt:lpstr>
      <vt:lpstr>Distance-Time Graphs</vt:lpstr>
      <vt:lpstr>Interpret the Graph 1</vt:lpstr>
      <vt:lpstr>Interpret the Graph 2</vt:lpstr>
      <vt:lpstr>Interpret the Graph 3</vt:lpstr>
      <vt:lpstr>Interpret the Graph 4</vt:lpstr>
      <vt:lpstr>PowerPoint Presentation</vt:lpstr>
    </vt:vector>
  </TitlesOfParts>
  <Company>UNIS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denns1</dc:creator>
  <cp:lastModifiedBy>Daniel Quillen</cp:lastModifiedBy>
  <cp:revision>248</cp:revision>
  <dcterms:created xsi:type="dcterms:W3CDTF">2005-04-09T18:44:10Z</dcterms:created>
  <dcterms:modified xsi:type="dcterms:W3CDTF">2016-11-11T02:29:03Z</dcterms:modified>
</cp:coreProperties>
</file>