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39" r:id="rId2"/>
    <p:sldId id="379" r:id="rId3"/>
    <p:sldId id="385" r:id="rId4"/>
    <p:sldId id="380" r:id="rId5"/>
    <p:sldId id="381" r:id="rId6"/>
    <p:sldId id="382" r:id="rId7"/>
    <p:sldId id="383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FF"/>
    <a:srgbClr val="FF9900"/>
    <a:srgbClr val="00FFFF"/>
    <a:srgbClr val="99CCFF"/>
    <a:srgbClr val="006600"/>
    <a:srgbClr val="CC6600"/>
    <a:srgbClr val="00AD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718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0D5504E-65A7-364A-BA90-AEA778CF20E1}" type="datetimeFigureOut">
              <a:rPr lang="en-US"/>
              <a:pPr>
                <a:defRPr/>
              </a:pPr>
              <a:t>11/10/2016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DA73729-14F7-DA46-A956-B4D7E0D44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98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4A64-2BB9-C44C-9E49-F25762919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34803-A75D-7542-A9FA-8E0EC20E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2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E2364-BBB1-3547-86B0-E86175FA0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2703-90D2-E243-883F-65EF02B3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3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17224-4DB8-6648-A77A-AC21F5899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8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BD81-57B8-544A-B06E-607FAAB18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7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CD115-5125-6B40-B311-D6920947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5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3D774-B827-E447-A670-3583E25C1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1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53B8D-D048-7145-8CFB-E14DD700E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B7B97-4386-5B43-A1BF-48D8C8FAE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DFF0-FE6B-9A41-BDB7-2D1A0E14F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137DB-FE05-7A40-B7FA-A8F62DFA3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Times New Roman" charset="0"/>
              </a:defRPr>
            </a:lvl1pPr>
          </a:lstStyle>
          <a:p>
            <a:pPr>
              <a:defRPr/>
            </a:pPr>
            <a:fld id="{38CB03BC-897B-0E41-A01B-EF088D73A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Example 2</a:t>
            </a:r>
            <a:endParaRPr lang="en-CA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0" y="12954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A car drives 250 m in one minute.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grpSp>
        <p:nvGrpSpPr>
          <p:cNvPr id="96263" name="Group 7"/>
          <p:cNvGrpSpPr>
            <a:grpSpLocks/>
          </p:cNvGrpSpPr>
          <p:nvPr/>
        </p:nvGrpSpPr>
        <p:grpSpPr bwMode="auto">
          <a:xfrm>
            <a:off x="990600" y="5181600"/>
            <a:ext cx="7162800" cy="990600"/>
            <a:chOff x="242" y="1616"/>
            <a:chExt cx="5224" cy="408"/>
          </a:xfrm>
        </p:grpSpPr>
        <p:sp>
          <p:nvSpPr>
            <p:cNvPr id="96264" name="AutoShape 8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97000"/>
                  </a:srgbClr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>
                    <a:alpha val="97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6265" name="Text Box 9"/>
            <p:cNvSpPr txBox="1">
              <a:spLocks noChangeArrowheads="1"/>
            </p:cNvSpPr>
            <p:nvPr/>
          </p:nvSpPr>
          <p:spPr bwMode="auto">
            <a:xfrm>
              <a:off x="386" y="1661"/>
              <a:ext cx="494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420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Speed = Distance </a:t>
              </a:r>
              <a:r>
                <a:rPr lang="en-US" sz="4200">
                  <a:solidFill>
                    <a:schemeClr val="bg1"/>
                  </a:solidFill>
                  <a:latin typeface="Microsoft Sans Serif" charset="0"/>
                  <a:cs typeface="Microsoft Sans Serif" charset="0"/>
                </a:rPr>
                <a:t>÷ Time</a:t>
              </a:r>
            </a:p>
          </p:txBody>
        </p:sp>
      </p:grpSp>
      <p:grpSp>
        <p:nvGrpSpPr>
          <p:cNvPr id="96266" name="Group 10"/>
          <p:cNvGrpSpPr>
            <a:grpSpLocks/>
          </p:cNvGrpSpPr>
          <p:nvPr/>
        </p:nvGrpSpPr>
        <p:grpSpPr bwMode="auto">
          <a:xfrm>
            <a:off x="990600" y="5181600"/>
            <a:ext cx="7162800" cy="990600"/>
            <a:chOff x="242" y="1616"/>
            <a:chExt cx="5224" cy="408"/>
          </a:xfrm>
        </p:grpSpPr>
        <p:sp>
          <p:nvSpPr>
            <p:cNvPr id="96267" name="AutoShape 11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97000"/>
                  </a:srgbClr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>
                    <a:alpha val="97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6268" name="Text Box 12"/>
            <p:cNvSpPr txBox="1">
              <a:spLocks noChangeArrowheads="1"/>
            </p:cNvSpPr>
            <p:nvPr/>
          </p:nvSpPr>
          <p:spPr bwMode="auto">
            <a:xfrm>
              <a:off x="386" y="1661"/>
              <a:ext cx="494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420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Speed = 250 m </a:t>
              </a:r>
              <a:r>
                <a:rPr lang="en-US" sz="4200">
                  <a:solidFill>
                    <a:schemeClr val="bg1"/>
                  </a:solidFill>
                  <a:latin typeface="Microsoft Sans Serif" charset="0"/>
                  <a:cs typeface="Microsoft Sans Serif" charset="0"/>
                </a:rPr>
                <a:t>÷ 60 s</a:t>
              </a:r>
            </a:p>
          </p:txBody>
        </p:sp>
      </p:grpSp>
      <p:grpSp>
        <p:nvGrpSpPr>
          <p:cNvPr id="96269" name="Group 13"/>
          <p:cNvGrpSpPr>
            <a:grpSpLocks/>
          </p:cNvGrpSpPr>
          <p:nvPr/>
        </p:nvGrpSpPr>
        <p:grpSpPr bwMode="auto">
          <a:xfrm>
            <a:off x="990600" y="5181600"/>
            <a:ext cx="7162800" cy="990600"/>
            <a:chOff x="242" y="1616"/>
            <a:chExt cx="5224" cy="408"/>
          </a:xfrm>
        </p:grpSpPr>
        <p:sp>
          <p:nvSpPr>
            <p:cNvPr id="96270" name="AutoShape 14"/>
            <p:cNvSpPr>
              <a:spLocks noChangeArrowheads="1"/>
            </p:cNvSpPr>
            <p:nvPr/>
          </p:nvSpPr>
          <p:spPr bwMode="auto">
            <a:xfrm>
              <a:off x="242" y="1616"/>
              <a:ext cx="5224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>
                    <a:alpha val="97000"/>
                  </a:srgbClr>
                </a:gs>
                <a:gs pos="5000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>
                    <a:alpha val="97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96271" name="Text Box 15"/>
            <p:cNvSpPr txBox="1">
              <a:spLocks noChangeArrowheads="1"/>
            </p:cNvSpPr>
            <p:nvPr/>
          </p:nvSpPr>
          <p:spPr bwMode="auto">
            <a:xfrm>
              <a:off x="386" y="1661"/>
              <a:ext cx="494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4200">
                  <a:solidFill>
                    <a:schemeClr val="bg1"/>
                  </a:solidFill>
                  <a:latin typeface="Microsoft Sans Serif" charset="0"/>
                  <a:cs typeface="Times New Roman" charset="0"/>
                </a:rPr>
                <a:t>Speed = 4.17  m/s</a:t>
              </a:r>
              <a:endParaRPr lang="en-US" sz="4200">
                <a:solidFill>
                  <a:schemeClr val="bg1"/>
                </a:solidFill>
                <a:latin typeface="Microsoft Sans Serif" charset="0"/>
                <a:cs typeface="Microsoft Sans Serif" charset="0"/>
              </a:endParaRPr>
            </a:p>
          </p:txBody>
        </p:sp>
      </p:grpSp>
      <p:pic>
        <p:nvPicPr>
          <p:cNvPr id="96272" name="Picture 16" descr="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7100" y="2514600"/>
            <a:ext cx="34671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763E-6 L 0.69791 -1.6763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Distance vs. Displacement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0" y="121920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Distance and displacement are different.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04800" y="2438398"/>
            <a:ext cx="4038600" cy="3124202"/>
            <a:chOff x="242" y="1617"/>
            <a:chExt cx="5224" cy="765"/>
          </a:xfrm>
          <a:gradFill flip="none" rotWithShape="1">
            <a:gsLst>
              <a:gs pos="0">
                <a:srgbClr val="00AD01"/>
              </a:gs>
              <a:gs pos="100000">
                <a:srgbClr val="006600"/>
              </a:gs>
            </a:gsLst>
            <a:path path="rect">
              <a:fillToRect l="50000" t="50000" r="50000" b="50000"/>
            </a:path>
            <a:tileRect/>
          </a:gradFill>
        </p:grpSpPr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242" y="1617"/>
              <a:ext cx="5224" cy="765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385" y="1670"/>
              <a:ext cx="4944" cy="42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060575" indent="-20605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40624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41767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42910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44053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8625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5319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57769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62341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3600" u="sng" dirty="0" smtClean="0">
                  <a:solidFill>
                    <a:srgbClr val="FFFF00"/>
                  </a:solidFill>
                  <a:latin typeface="Century Gothic" pitchFamily="34" charset="0"/>
                </a:rPr>
                <a:t>Distance</a:t>
              </a:r>
            </a:p>
            <a:p>
              <a:pPr marL="0" indent="0" algn="ctr">
                <a:spcBef>
                  <a:spcPct val="50000"/>
                </a:spcBef>
                <a:defRPr/>
              </a:pPr>
              <a:r>
                <a:rPr lang="en-GB" sz="2800" dirty="0" smtClean="0">
                  <a:solidFill>
                    <a:schemeClr val="bg1"/>
                  </a:solidFill>
                  <a:latin typeface="Century Gothic" pitchFamily="34" charset="0"/>
                  <a:cs typeface="Microsoft Sans Serif" charset="0"/>
                </a:rPr>
                <a:t>How far an object moves in total.</a:t>
              </a:r>
              <a:endParaRPr lang="en-US" sz="2800" dirty="0" smtClean="0">
                <a:solidFill>
                  <a:schemeClr val="bg1"/>
                </a:solidFill>
                <a:latin typeface="Century Gothic" pitchFamily="34" charset="0"/>
                <a:cs typeface="Microsoft Sans Serif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724400" y="2438400"/>
            <a:ext cx="4114800" cy="3124199"/>
            <a:chOff x="242" y="1617"/>
            <a:chExt cx="5224" cy="1071"/>
          </a:xfrm>
          <a:gradFill flip="none" rotWithShape="1">
            <a:gsLst>
              <a:gs pos="0">
                <a:srgbClr val="FF0000"/>
              </a:gs>
              <a:gs pos="100000">
                <a:srgbClr val="800000"/>
              </a:gs>
            </a:gsLst>
            <a:path path="rect">
              <a:fillToRect l="50000" t="50000" r="50000" b="50000"/>
            </a:path>
            <a:tileRect/>
          </a:gradFill>
        </p:grpSpPr>
        <p:sp>
          <p:nvSpPr>
            <p:cNvPr id="24" name="AutoShape 12"/>
            <p:cNvSpPr>
              <a:spLocks noChangeArrowheads="1"/>
            </p:cNvSpPr>
            <p:nvPr/>
          </p:nvSpPr>
          <p:spPr bwMode="auto">
            <a:xfrm>
              <a:off x="242" y="1617"/>
              <a:ext cx="5224" cy="1071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Times New Roman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385" y="1694"/>
              <a:ext cx="4944" cy="8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060575" indent="-20605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40624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41767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42910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4405313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48625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5319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57769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62341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GB" sz="3600" u="sng" dirty="0" smtClean="0">
                  <a:solidFill>
                    <a:srgbClr val="FFFF00"/>
                  </a:solidFill>
                  <a:latin typeface="Century Gothic" pitchFamily="34" charset="0"/>
                </a:rPr>
                <a:t>Displacement</a:t>
              </a:r>
              <a:r>
                <a:rPr lang="en-GB" sz="2800" u="sng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endParaRPr lang="en-GB" sz="2800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0" indent="0" algn="ctr">
                <a:spcBef>
                  <a:spcPct val="50000"/>
                </a:spcBef>
                <a:defRPr/>
              </a:pPr>
              <a:r>
                <a:rPr lang="en-GB" sz="2800" dirty="0" smtClean="0">
                  <a:solidFill>
                    <a:schemeClr val="bg1"/>
                  </a:solidFill>
                  <a:latin typeface="Century Gothic" pitchFamily="34" charset="0"/>
                  <a:cs typeface="Microsoft Sans Serif" charset="0"/>
                </a:rPr>
                <a:t>The distance and direction an object moves from a starting position.</a:t>
              </a:r>
              <a:endParaRPr lang="en-US" sz="2800" dirty="0" smtClean="0">
                <a:solidFill>
                  <a:schemeClr val="bg1"/>
                </a:solidFill>
                <a:latin typeface="Century Gothic" pitchFamily="34" charset="0"/>
                <a:cs typeface="Microsoft Sans Serif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Distance vs. Displacement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pic>
        <p:nvPicPr>
          <p:cNvPr id="11" name="Picture 10" descr="wand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941609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781300"/>
            <a:ext cx="137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entury Gothic" charset="0"/>
              </a:rPr>
              <a:t>Jeffrey, my distance was </a:t>
            </a:r>
            <a:r>
              <a:rPr lang="en-US" sz="1600" u="sng">
                <a:solidFill>
                  <a:srgbClr val="FF0000"/>
                </a:solidFill>
                <a:latin typeface="Century Gothic" charset="0"/>
              </a:rPr>
              <a:t>176 meters</a:t>
            </a:r>
            <a:r>
              <a:rPr lang="en-US" sz="1600">
                <a:solidFill>
                  <a:srgbClr val="FF0000"/>
                </a:solidFill>
                <a:latin typeface="Century Gothic" charset="0"/>
              </a:rPr>
              <a:t>!</a:t>
            </a:r>
            <a:endParaRPr lang="en-US" sz="1400">
              <a:solidFill>
                <a:srgbClr val="FF0000"/>
              </a:solidFill>
              <a:latin typeface="Century Gothic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28600" y="4038600"/>
            <a:ext cx="152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entury Gothic" charset="0"/>
              </a:rPr>
              <a:t>But Billy, your displacement was </a:t>
            </a:r>
            <a:r>
              <a:rPr lang="en-US" sz="1600" u="sng">
                <a:solidFill>
                  <a:srgbClr val="0066FF"/>
                </a:solidFill>
                <a:latin typeface="Century Gothic" charset="0"/>
              </a:rPr>
              <a:t>1 meter</a:t>
            </a:r>
            <a:r>
              <a:rPr lang="en-US" sz="1600">
                <a:solidFill>
                  <a:srgbClr val="0066FF"/>
                </a:solidFill>
                <a:latin typeface="Century Gothic" charset="0"/>
              </a:rPr>
              <a:t>!</a:t>
            </a:r>
            <a:endParaRPr lang="en-US" sz="1400">
              <a:solidFill>
                <a:srgbClr val="0066FF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Distance vs. Displacement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pic>
        <p:nvPicPr>
          <p:cNvPr id="8195" name="Picture 4" descr="http://www.clipartbest.com/cliparts/pc5/q8e/pc5q8eMc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119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4724400" y="4038600"/>
            <a:ext cx="1447800" cy="1447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ysDash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791200" y="4800600"/>
            <a:ext cx="1219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90 ft.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4800600" y="4114800"/>
            <a:ext cx="1447800" cy="1447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FFFF"/>
            </a:solidFill>
            <a:prstDash val="solid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85800" y="6096000"/>
            <a:ext cx="3276600" cy="46196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Century Gothic" charset="0"/>
                <a:cs typeface="Times New Roman" charset="0"/>
              </a:rPr>
              <a:t>Distance </a:t>
            </a:r>
            <a:r>
              <a:rPr lang="en-GB" dirty="0" smtClean="0">
                <a:latin typeface="Century Gothic" charset="0"/>
                <a:cs typeface="Times New Roman" charset="0"/>
              </a:rPr>
              <a:t>= 90 </a:t>
            </a:r>
            <a:r>
              <a:rPr lang="en-GB" dirty="0">
                <a:latin typeface="Century Gothic" charset="0"/>
                <a:cs typeface="Times New Roman" charset="0"/>
              </a:rPr>
              <a:t>ft.</a:t>
            </a:r>
            <a:endParaRPr lang="en-GB" u="sng" dirty="0">
              <a:latin typeface="Century Gothic" charset="0"/>
              <a:cs typeface="Times New Roman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486400" y="6096000"/>
            <a:ext cx="3276600" cy="46196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Century Gothic" charset="0"/>
                <a:cs typeface="Times New Roman" charset="0"/>
              </a:rPr>
              <a:t>Displacement </a:t>
            </a:r>
            <a:r>
              <a:rPr lang="en-GB" dirty="0" smtClean="0">
                <a:latin typeface="Century Gothic" charset="0"/>
                <a:cs typeface="Times New Roman" charset="0"/>
              </a:rPr>
              <a:t>= 90 </a:t>
            </a:r>
            <a:r>
              <a:rPr lang="en-GB" dirty="0">
                <a:latin typeface="Century Gothic" charset="0"/>
                <a:cs typeface="Times New Roman" charset="0"/>
              </a:rPr>
              <a:t>ft.</a:t>
            </a:r>
            <a:endParaRPr lang="en-GB" u="sng" dirty="0">
              <a:latin typeface="Century Gothic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2450" y="3605981"/>
            <a:ext cx="8763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  <p:bldP spid="2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Distance vs. Displacement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pic>
        <p:nvPicPr>
          <p:cNvPr id="9219" name="Picture 4" descr="http://www.clipartbest.com/cliparts/pc5/q8e/pc5q8eMc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119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4724400" y="4038600"/>
            <a:ext cx="1447800" cy="1447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ysDash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791200" y="4800600"/>
            <a:ext cx="1219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90 ft.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4648200" y="2590800"/>
            <a:ext cx="1447800" cy="1524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ysDash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334000" y="2646363"/>
            <a:ext cx="1219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latin typeface="Century Gothic" charset="0"/>
                <a:cs typeface="Times New Roman" charset="0"/>
              </a:rPr>
              <a:t>90 ft.</a:t>
            </a:r>
            <a:endParaRPr lang="en-GB" sz="3000" u="sng" dirty="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9600" y="6096000"/>
            <a:ext cx="3352800" cy="46196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Century Gothic" charset="0"/>
                <a:cs typeface="Times New Roman" charset="0"/>
              </a:rPr>
              <a:t>Distance = 180 ft.</a:t>
            </a:r>
            <a:endParaRPr lang="en-GB" u="sng" dirty="0">
              <a:latin typeface="Century Gothic" charset="0"/>
              <a:cs typeface="Times New Roman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486400" y="6096000"/>
            <a:ext cx="3429000" cy="46166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Century Gothic" charset="0"/>
                <a:cs typeface="Times New Roman" charset="0"/>
              </a:rPr>
              <a:t>Displacement </a:t>
            </a:r>
            <a:r>
              <a:rPr lang="en-GB" dirty="0" smtClean="0">
                <a:latin typeface="Century Gothic" charset="0"/>
                <a:cs typeface="Times New Roman" charset="0"/>
              </a:rPr>
              <a:t>=127 </a:t>
            </a:r>
            <a:r>
              <a:rPr lang="en-GB" dirty="0">
                <a:latin typeface="Century Gothic" charset="0"/>
                <a:cs typeface="Times New Roman" charset="0"/>
              </a:rPr>
              <a:t>ft.</a:t>
            </a:r>
            <a:endParaRPr lang="en-GB" u="sng" dirty="0">
              <a:latin typeface="Century Gothic" charset="0"/>
              <a:cs typeface="Times New Roman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2450" y="3605981"/>
            <a:ext cx="876300" cy="7620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 flipV="1">
            <a:off x="4724400" y="2514600"/>
            <a:ext cx="0" cy="2971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FFFF"/>
            </a:solidFill>
            <a:prstDash val="solid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  <p:bldP spid="27" grpId="0" build="p" autoUpdateAnimBg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Distance vs. Displacement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pic>
        <p:nvPicPr>
          <p:cNvPr id="10243" name="Picture 4" descr="http://www.clipartbest.com/cliparts/pc5/q8e/pc5q8eMc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119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4724400" y="4038600"/>
            <a:ext cx="1447800" cy="1447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ysDash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791200" y="4800600"/>
            <a:ext cx="1219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90 ft.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 flipV="1">
            <a:off x="3352800" y="4038600"/>
            <a:ext cx="1371600" cy="1447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FFFF"/>
            </a:solidFill>
            <a:prstDash val="solid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4648200" y="2590800"/>
            <a:ext cx="1447800" cy="1524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ysDash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334000" y="2646363"/>
            <a:ext cx="1219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latin typeface="Century Gothic" charset="0"/>
                <a:cs typeface="Times New Roman" charset="0"/>
              </a:rPr>
              <a:t>90 ft.</a:t>
            </a:r>
            <a:endParaRPr lang="en-GB" sz="3000" u="sng" dirty="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3276600" y="2667000"/>
            <a:ext cx="1447800" cy="1447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ysDash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971800" y="2646363"/>
            <a:ext cx="1219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latin typeface="Century Gothic" charset="0"/>
                <a:cs typeface="Times New Roman" charset="0"/>
              </a:rPr>
              <a:t>90 ft.</a:t>
            </a:r>
            <a:endParaRPr lang="en-GB" sz="3000" u="sng" dirty="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9600" y="6096000"/>
            <a:ext cx="3352800" cy="46196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Century Gothic" charset="0"/>
                <a:cs typeface="Times New Roman" charset="0"/>
              </a:rPr>
              <a:t>Distance = 270 ft.</a:t>
            </a:r>
            <a:endParaRPr lang="en-GB" u="sng" dirty="0">
              <a:latin typeface="Century Gothic" charset="0"/>
              <a:cs typeface="Times New Roman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486400" y="6096000"/>
            <a:ext cx="3429000" cy="46196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Century Gothic" charset="0"/>
                <a:cs typeface="Times New Roman" charset="0"/>
              </a:rPr>
              <a:t>Displacement </a:t>
            </a:r>
            <a:r>
              <a:rPr lang="en-GB" dirty="0" smtClean="0">
                <a:latin typeface="Century Gothic" charset="0"/>
                <a:cs typeface="Times New Roman" charset="0"/>
              </a:rPr>
              <a:t>= 90 </a:t>
            </a:r>
            <a:r>
              <a:rPr lang="en-GB" dirty="0">
                <a:latin typeface="Century Gothic" charset="0"/>
                <a:cs typeface="Times New Roman" charset="0"/>
              </a:rPr>
              <a:t>ft.</a:t>
            </a:r>
            <a:endParaRPr lang="en-GB" u="sng" dirty="0">
              <a:latin typeface="Century Gothic" charset="0"/>
              <a:cs typeface="Times New Roman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2450" y="3605981"/>
            <a:ext cx="8763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utoUpdateAnimBg="0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0000"/>
          </a:solidFill>
          <a:extLst>
            <a:ext uri="{91240B29-F687-4f45-9708-019B960494DF}">
              <a14:hiddenLine xmlns="" xmlns:a14="http://schemas.microsoft.com/office/drawing/2010/main" w="50800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7338" algn="l" eaLnBrk="1" hangingPunct="1">
              <a:defRPr/>
            </a:pPr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entury Gothic" charset="0"/>
              </a:rPr>
              <a:t>Distance vs. Displacement</a:t>
            </a:r>
            <a:endParaRPr lang="en-CA" dirty="0" smtClean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2840038" y="1520825"/>
            <a:ext cx="535781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b="0">
              <a:cs typeface="Times New Roman" charset="0"/>
            </a:endParaRPr>
          </a:p>
        </p:txBody>
      </p:sp>
      <p:pic>
        <p:nvPicPr>
          <p:cNvPr id="11278" name="Picture 4" descr="http://www.clipartbest.com/cliparts/pc5/q8e/pc5q8eMc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119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 bwMode="auto">
          <a:xfrm flipV="1">
            <a:off x="4724400" y="4038600"/>
            <a:ext cx="1447800" cy="1447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ysDash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791200" y="4800600"/>
            <a:ext cx="12192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90 ft.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4648200" y="2590800"/>
            <a:ext cx="1447800" cy="1524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ysDash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334000" y="2646363"/>
            <a:ext cx="1219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latin typeface="Century Gothic" charset="0"/>
                <a:cs typeface="Times New Roman" charset="0"/>
              </a:rPr>
              <a:t>90 ft.</a:t>
            </a:r>
            <a:endParaRPr lang="en-GB" sz="3000" u="sng" dirty="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3276600" y="2667000"/>
            <a:ext cx="1447800" cy="1447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ysDash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971800" y="2646363"/>
            <a:ext cx="1219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solidFill>
                  <a:schemeClr val="bg1"/>
                </a:solidFill>
                <a:latin typeface="Century Gothic" charset="0"/>
                <a:cs typeface="Times New Roman" charset="0"/>
              </a:rPr>
              <a:t>90 ft.</a:t>
            </a:r>
            <a:endParaRPr lang="en-GB" sz="3000" u="sng" dirty="0">
              <a:solidFill>
                <a:schemeClr val="bg1"/>
              </a:solidFill>
              <a:latin typeface="Century Gothic" charset="0"/>
              <a:cs typeface="Times New Roman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2590800" y="4856163"/>
            <a:ext cx="121920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000" dirty="0">
                <a:latin typeface="Century Gothic" charset="0"/>
                <a:cs typeface="Times New Roman" charset="0"/>
              </a:rPr>
              <a:t>90 ft.</a:t>
            </a:r>
            <a:endParaRPr lang="en-GB" sz="3000" u="sng" dirty="0">
              <a:latin typeface="Century Gothic" charset="0"/>
              <a:cs typeface="Times New Roman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352800" y="4038600"/>
            <a:ext cx="1447800" cy="14478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9900"/>
            </a:solidFill>
            <a:prstDash val="sysDash"/>
            <a:bevel/>
            <a:headEnd type="none" w="lg" len="med"/>
            <a:tailEnd type="triangle" w="lg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9600" y="6096000"/>
            <a:ext cx="3352800" cy="461963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Century Gothic" charset="0"/>
                <a:cs typeface="Times New Roman" charset="0"/>
              </a:rPr>
              <a:t>Distance = 360 ft.</a:t>
            </a:r>
            <a:endParaRPr lang="en-GB" u="sng" dirty="0">
              <a:latin typeface="Century Gothic" charset="0"/>
              <a:cs typeface="Times New Roman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486400" y="6096000"/>
            <a:ext cx="3429000" cy="461963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dirty="0">
                <a:latin typeface="Century Gothic" charset="0"/>
                <a:cs typeface="Times New Roman" charset="0"/>
              </a:rPr>
              <a:t>Displacement = 0 ft.</a:t>
            </a:r>
            <a:endParaRPr lang="en-GB" u="sng" dirty="0">
              <a:latin typeface="Century Gothic" charset="0"/>
              <a:cs typeface="Times New Roman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2450" y="3605981"/>
            <a:ext cx="8763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Times New Roman"/>
      </a:majorFont>
      <a:minorFont>
        <a:latin typeface="Times New Roman"/>
        <a:ea typeface="ＭＳ Ｐゴシック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4690</TotalTime>
  <Words>166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Calibri</vt:lpstr>
      <vt:lpstr>Century Gothic</vt:lpstr>
      <vt:lpstr>Microsoft Sans Serif</vt:lpstr>
      <vt:lpstr>Times New Roman</vt:lpstr>
      <vt:lpstr>Default Design</vt:lpstr>
      <vt:lpstr>Example 2</vt:lpstr>
      <vt:lpstr>Distance vs. Displacement</vt:lpstr>
      <vt:lpstr>Distance vs. Displacement</vt:lpstr>
      <vt:lpstr>Distance vs. Displacement</vt:lpstr>
      <vt:lpstr>Distance vs. Displacement</vt:lpstr>
      <vt:lpstr>Distance vs. Displacement</vt:lpstr>
      <vt:lpstr>Distance vs. Displacement</vt:lpstr>
    </vt:vector>
  </TitlesOfParts>
  <Company>UNIS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denns1</dc:creator>
  <cp:lastModifiedBy>Daniel Quillen</cp:lastModifiedBy>
  <cp:revision>254</cp:revision>
  <dcterms:created xsi:type="dcterms:W3CDTF">2005-04-09T18:44:10Z</dcterms:created>
  <dcterms:modified xsi:type="dcterms:W3CDTF">2016-11-11T02:27:06Z</dcterms:modified>
</cp:coreProperties>
</file>